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dp" ContentType="image/vnd.ms-photo"/>
  <Default Extension="gif" ContentType="image/gif"/>
  <Default Extension="wmf" ContentType="image/x-wmf"/>
  <Default Extension="avi" ContentType="video/avi"/>
  <Default Extension="mp4" ContentType="video/mp4"/>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2" r:id="rId3"/>
  </p:sldMasterIdLst>
  <p:notesMasterIdLst>
    <p:notesMasterId r:id="rId5"/>
  </p:notesMasterIdLst>
  <p:sldIdLst>
    <p:sldId id="257" r:id="rId4"/>
    <p:sldId id="440" r:id="rId6"/>
    <p:sldId id="439" r:id="rId7"/>
    <p:sldId id="398" r:id="rId8"/>
    <p:sldId id="429" r:id="rId9"/>
    <p:sldId id="448" r:id="rId10"/>
    <p:sldId id="435" r:id="rId11"/>
    <p:sldId id="422" r:id="rId12"/>
    <p:sldId id="402" r:id="rId13"/>
    <p:sldId id="415" r:id="rId14"/>
    <p:sldId id="403" r:id="rId15"/>
    <p:sldId id="417" r:id="rId16"/>
    <p:sldId id="416" r:id="rId17"/>
    <p:sldId id="431" r:id="rId18"/>
    <p:sldId id="473" r:id="rId19"/>
    <p:sldId id="426" r:id="rId20"/>
    <p:sldId id="441" r:id="rId21"/>
    <p:sldId id="420" r:id="rId22"/>
    <p:sldId id="433" r:id="rId23"/>
    <p:sldId id="437" r:id="rId24"/>
    <p:sldId id="421" r:id="rId25"/>
    <p:sldId id="438" r:id="rId26"/>
    <p:sldId id="442" r:id="rId27"/>
    <p:sldId id="443" r:id="rId28"/>
    <p:sldId id="444" r:id="rId29"/>
    <p:sldId id="445" r:id="rId30"/>
    <p:sldId id="428" r:id="rId31"/>
    <p:sldId id="424" r:id="rId32"/>
    <p:sldId id="451" r:id="rId33"/>
    <p:sldId id="452" r:id="rId34"/>
    <p:sldId id="455" r:id="rId35"/>
    <p:sldId id="453" r:id="rId36"/>
    <p:sldId id="454" r:id="rId37"/>
    <p:sldId id="456" r:id="rId38"/>
    <p:sldId id="465" r:id="rId39"/>
    <p:sldId id="471" r:id="rId40"/>
    <p:sldId id="467" r:id="rId41"/>
    <p:sldId id="466" r:id="rId42"/>
    <p:sldId id="468" r:id="rId43"/>
    <p:sldId id="469" r:id="rId44"/>
    <p:sldId id="470" r:id="rId45"/>
    <p:sldId id="463" r:id="rId46"/>
    <p:sldId id="464" r:id="rId47"/>
    <p:sldId id="472" r:id="rId48"/>
    <p:sldId id="457" r:id="rId49"/>
    <p:sldId id="461" r:id="rId50"/>
    <p:sldId id="462" r:id="rId51"/>
    <p:sldId id="458" r:id="rId52"/>
    <p:sldId id="459" r:id="rId53"/>
    <p:sldId id="460" r:id="rId54"/>
    <p:sldId id="475" r:id="rId55"/>
    <p:sldId id="511" r:id="rId56"/>
    <p:sldId id="515" r:id="rId57"/>
    <p:sldId id="513" r:id="rId58"/>
    <p:sldId id="514" r:id="rId59"/>
    <p:sldId id="528" r:id="rId60"/>
    <p:sldId id="518" r:id="rId61"/>
    <p:sldId id="517" r:id="rId62"/>
    <p:sldId id="523" r:id="rId63"/>
    <p:sldId id="524" r:id="rId64"/>
    <p:sldId id="474" r:id="rId65"/>
    <p:sldId id="525" r:id="rId66"/>
    <p:sldId id="505" r:id="rId67"/>
    <p:sldId id="506" r:id="rId68"/>
    <p:sldId id="507" r:id="rId69"/>
    <p:sldId id="503" r:id="rId70"/>
    <p:sldId id="508" r:id="rId71"/>
    <p:sldId id="519" r:id="rId72"/>
    <p:sldId id="520" r:id="rId73"/>
    <p:sldId id="521" r:id="rId74"/>
    <p:sldId id="526" r:id="rId75"/>
    <p:sldId id="500" r:id="rId76"/>
    <p:sldId id="527" r:id="rId77"/>
  </p:sldIdLst>
  <p:sldSz cx="9144000" cy="6858000" type="screen4x3"/>
  <p:notesSz cx="6858000" cy="9144000"/>
  <p:custDataLst>
    <p:tags r:id="rId8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0C1F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0" autoAdjust="0"/>
    <p:restoredTop sz="58056" autoAdjust="0"/>
  </p:normalViewPr>
  <p:slideViewPr>
    <p:cSldViewPr>
      <p:cViewPr varScale="1">
        <p:scale>
          <a:sx n="57" d="100"/>
          <a:sy n="57" d="100"/>
        </p:scale>
        <p:origin x="2304" y="66"/>
      </p:cViewPr>
      <p:guideLst>
        <p:guide orient="horz" pos="1797"/>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5.xml"/><Relationship Id="rId81" Type="http://schemas.openxmlformats.org/officeDocument/2006/relationships/tags" Target="tags/tag4.xml"/><Relationship Id="rId80" Type="http://schemas.openxmlformats.org/officeDocument/2006/relationships/tableStyles" Target="tableStyles.xml"/><Relationship Id="rId8" Type="http://schemas.openxmlformats.org/officeDocument/2006/relationships/slide" Target="slides/slide4.xml"/><Relationship Id="rId79" Type="http://schemas.openxmlformats.org/officeDocument/2006/relationships/viewProps" Target="viewProps.xml"/><Relationship Id="rId78" Type="http://schemas.openxmlformats.org/officeDocument/2006/relationships/presProps" Target="presProps.xml"/><Relationship Id="rId77" Type="http://schemas.openxmlformats.org/officeDocument/2006/relationships/slide" Target="slides/slide73.xml"/><Relationship Id="rId76" Type="http://schemas.openxmlformats.org/officeDocument/2006/relationships/slide" Target="slides/slide72.xml"/><Relationship Id="rId75" Type="http://schemas.openxmlformats.org/officeDocument/2006/relationships/slide" Target="slides/slide71.xml"/><Relationship Id="rId74" Type="http://schemas.openxmlformats.org/officeDocument/2006/relationships/slide" Target="slides/slide70.xml"/><Relationship Id="rId73" Type="http://schemas.openxmlformats.org/officeDocument/2006/relationships/slide" Target="slides/slide69.xml"/><Relationship Id="rId72" Type="http://schemas.openxmlformats.org/officeDocument/2006/relationships/slide" Target="slides/slide68.xml"/><Relationship Id="rId71" Type="http://schemas.openxmlformats.org/officeDocument/2006/relationships/slide" Target="slides/slide67.xml"/><Relationship Id="rId70" Type="http://schemas.openxmlformats.org/officeDocument/2006/relationships/slide" Target="slides/slide66.xml"/><Relationship Id="rId7" Type="http://schemas.openxmlformats.org/officeDocument/2006/relationships/slide" Target="slides/slide3.xml"/><Relationship Id="rId69" Type="http://schemas.openxmlformats.org/officeDocument/2006/relationships/slide" Target="slides/slide65.xml"/><Relationship Id="rId68" Type="http://schemas.openxmlformats.org/officeDocument/2006/relationships/slide" Target="slides/slide64.xml"/><Relationship Id="rId67" Type="http://schemas.openxmlformats.org/officeDocument/2006/relationships/slide" Target="slides/slide63.xml"/><Relationship Id="rId66" Type="http://schemas.openxmlformats.org/officeDocument/2006/relationships/slide" Target="slides/slide62.xml"/><Relationship Id="rId65" Type="http://schemas.openxmlformats.org/officeDocument/2006/relationships/slide" Target="slides/slide61.xml"/><Relationship Id="rId64" Type="http://schemas.openxmlformats.org/officeDocument/2006/relationships/slide" Target="slides/slide60.xml"/><Relationship Id="rId63" Type="http://schemas.openxmlformats.org/officeDocument/2006/relationships/slide" Target="slides/slide59.xml"/><Relationship Id="rId62" Type="http://schemas.openxmlformats.org/officeDocument/2006/relationships/slide" Target="slides/slide58.xml"/><Relationship Id="rId61" Type="http://schemas.openxmlformats.org/officeDocument/2006/relationships/slide" Target="slides/slide57.xml"/><Relationship Id="rId60" Type="http://schemas.openxmlformats.org/officeDocument/2006/relationships/slide" Target="slides/slide56.xml"/><Relationship Id="rId6" Type="http://schemas.openxmlformats.org/officeDocument/2006/relationships/slide" Target="slides/slide2.xml"/><Relationship Id="rId59" Type="http://schemas.openxmlformats.org/officeDocument/2006/relationships/slide" Target="slides/slide55.xml"/><Relationship Id="rId58" Type="http://schemas.openxmlformats.org/officeDocument/2006/relationships/slide" Target="slides/slide54.xml"/><Relationship Id="rId57" Type="http://schemas.openxmlformats.org/officeDocument/2006/relationships/slide" Target="slides/slide53.xml"/><Relationship Id="rId56" Type="http://schemas.openxmlformats.org/officeDocument/2006/relationships/slide" Target="slides/slide52.xml"/><Relationship Id="rId55" Type="http://schemas.openxmlformats.org/officeDocument/2006/relationships/slide" Target="slides/slide51.xml"/><Relationship Id="rId54" Type="http://schemas.openxmlformats.org/officeDocument/2006/relationships/slide" Target="slides/slide50.xml"/><Relationship Id="rId53" Type="http://schemas.openxmlformats.org/officeDocument/2006/relationships/slide" Target="slides/slide49.xml"/><Relationship Id="rId52" Type="http://schemas.openxmlformats.org/officeDocument/2006/relationships/slide" Target="slides/slide48.xml"/><Relationship Id="rId51" Type="http://schemas.openxmlformats.org/officeDocument/2006/relationships/slide" Target="slides/slide47.xml"/><Relationship Id="rId50" Type="http://schemas.openxmlformats.org/officeDocument/2006/relationships/slide" Target="slides/slide46.xml"/><Relationship Id="rId5" Type="http://schemas.openxmlformats.org/officeDocument/2006/relationships/notesMaster" Target="notesMasters/notesMaster1.xml"/><Relationship Id="rId49" Type="http://schemas.openxmlformats.org/officeDocument/2006/relationships/slide" Target="slides/slide45.xml"/><Relationship Id="rId48" Type="http://schemas.openxmlformats.org/officeDocument/2006/relationships/slide" Target="slides/slide44.xml"/><Relationship Id="rId47" Type="http://schemas.openxmlformats.org/officeDocument/2006/relationships/slide" Target="slides/slide43.xml"/><Relationship Id="rId46" Type="http://schemas.openxmlformats.org/officeDocument/2006/relationships/slide" Target="slides/slide42.xml"/><Relationship Id="rId45" Type="http://schemas.openxmlformats.org/officeDocument/2006/relationships/slide" Target="slides/slide41.xml"/><Relationship Id="rId44" Type="http://schemas.openxmlformats.org/officeDocument/2006/relationships/slide" Target="slides/slide40.xml"/><Relationship Id="rId43" Type="http://schemas.openxmlformats.org/officeDocument/2006/relationships/slide" Target="slides/slide39.xml"/><Relationship Id="rId42" Type="http://schemas.openxmlformats.org/officeDocument/2006/relationships/slide" Target="slides/slide38.xml"/><Relationship Id="rId41" Type="http://schemas.openxmlformats.org/officeDocument/2006/relationships/slide" Target="slides/slide37.xml"/><Relationship Id="rId40" Type="http://schemas.openxmlformats.org/officeDocument/2006/relationships/slide" Target="slides/slide36.xml"/><Relationship Id="rId4" Type="http://schemas.openxmlformats.org/officeDocument/2006/relationships/slide" Target="slides/slide1.xml"/><Relationship Id="rId39" Type="http://schemas.openxmlformats.org/officeDocument/2006/relationships/slide" Target="slides/slide35.xml"/><Relationship Id="rId38" Type="http://schemas.openxmlformats.org/officeDocument/2006/relationships/slide" Target="slides/slide34.xml"/><Relationship Id="rId37" Type="http://schemas.openxmlformats.org/officeDocument/2006/relationships/slide" Target="slides/slide33.xml"/><Relationship Id="rId36" Type="http://schemas.openxmlformats.org/officeDocument/2006/relationships/slide" Target="slides/slide32.xml"/><Relationship Id="rId35" Type="http://schemas.openxmlformats.org/officeDocument/2006/relationships/slide" Target="slides/slide31.xml"/><Relationship Id="rId34" Type="http://schemas.openxmlformats.org/officeDocument/2006/relationships/slide" Target="slides/slide30.xml"/><Relationship Id="rId33" Type="http://schemas.openxmlformats.org/officeDocument/2006/relationships/slide" Target="slides/slide29.xml"/><Relationship Id="rId32" Type="http://schemas.openxmlformats.org/officeDocument/2006/relationships/slide" Target="slides/slide28.xml"/><Relationship Id="rId31" Type="http://schemas.openxmlformats.org/officeDocument/2006/relationships/slide" Target="slides/slide27.xml"/><Relationship Id="rId30" Type="http://schemas.openxmlformats.org/officeDocument/2006/relationships/slide" Target="slides/slide26.xml"/><Relationship Id="rId3" Type="http://schemas.openxmlformats.org/officeDocument/2006/relationships/slideMaster" Target="slideMasters/slideMaster2.xml"/><Relationship Id="rId29" Type="http://schemas.openxmlformats.org/officeDocument/2006/relationships/slide" Target="slides/slide25.xml"/><Relationship Id="rId28" Type="http://schemas.openxmlformats.org/officeDocument/2006/relationships/slide" Target="slides/slide24.xml"/><Relationship Id="rId27" Type="http://schemas.openxmlformats.org/officeDocument/2006/relationships/slide" Target="slides/slide23.xml"/><Relationship Id="rId26" Type="http://schemas.openxmlformats.org/officeDocument/2006/relationships/slide" Target="slides/slide22.xml"/><Relationship Id="rId25" Type="http://schemas.openxmlformats.org/officeDocument/2006/relationships/slide" Target="slides/slide21.xml"/><Relationship Id="rId24" Type="http://schemas.openxmlformats.org/officeDocument/2006/relationships/slide" Target="slides/slide20.xml"/><Relationship Id="rId23" Type="http://schemas.openxmlformats.org/officeDocument/2006/relationships/slide" Target="slides/slide19.xml"/><Relationship Id="rId22" Type="http://schemas.openxmlformats.org/officeDocument/2006/relationships/slide" Target="slides/slide18.xml"/><Relationship Id="rId21" Type="http://schemas.openxmlformats.org/officeDocument/2006/relationships/slide" Target="slides/slide17.xml"/><Relationship Id="rId20" Type="http://schemas.openxmlformats.org/officeDocument/2006/relationships/slide" Target="slides/slide16.xml"/><Relationship Id="rId2" Type="http://schemas.openxmlformats.org/officeDocument/2006/relationships/theme" Target="theme/theme1.xml"/><Relationship Id="rId19" Type="http://schemas.openxmlformats.org/officeDocument/2006/relationships/slide" Target="slides/slide15.xml"/><Relationship Id="rId18" Type="http://schemas.openxmlformats.org/officeDocument/2006/relationships/slide" Target="slides/slide14.xml"/><Relationship Id="rId17" Type="http://schemas.openxmlformats.org/officeDocument/2006/relationships/slide" Target="slides/slide13.xml"/><Relationship Id="rId16" Type="http://schemas.openxmlformats.org/officeDocument/2006/relationships/slide" Target="slides/slide12.xml"/><Relationship Id="rId15" Type="http://schemas.openxmlformats.org/officeDocument/2006/relationships/slide" Target="slides/slide11.xml"/><Relationship Id="rId14" Type="http://schemas.openxmlformats.org/officeDocument/2006/relationships/slide" Target="slides/slide10.xml"/><Relationship Id="rId13" Type="http://schemas.openxmlformats.org/officeDocument/2006/relationships/slide" Target="slides/slide9.xml"/><Relationship Id="rId12" Type="http://schemas.openxmlformats.org/officeDocument/2006/relationships/slide" Target="slides/slide8.xml"/><Relationship Id="rId11" Type="http://schemas.openxmlformats.org/officeDocument/2006/relationships/slide" Target="slides/slide7.xml"/><Relationship Id="rId10" Type="http://schemas.openxmlformats.org/officeDocument/2006/relationships/slide" Target="slides/slide6.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25.wmf"/><Relationship Id="rId1" Type="http://schemas.openxmlformats.org/officeDocument/2006/relationships/image" Target="../media/image24.wmf"/></Relationships>
</file>

<file path=ppt/drawings/_rels/vmlDrawing2.vml.rels><?xml version="1.0" encoding="UTF-8" standalone="yes"?>
<Relationships xmlns="http://schemas.openxmlformats.org/package/2006/relationships"><Relationship Id="rId4" Type="http://schemas.openxmlformats.org/officeDocument/2006/relationships/image" Target="../media/image37.wmf"/><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36.wmf"/><Relationship Id="rId2" Type="http://schemas.openxmlformats.org/officeDocument/2006/relationships/image" Target="../media/image35.wmf"/><Relationship Id="rId1" Type="http://schemas.openxmlformats.org/officeDocument/2006/relationships/image" Target="../media/image3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56.wmf"/><Relationship Id="rId1" Type="http://schemas.openxmlformats.org/officeDocument/2006/relationships/image" Target="../media/image5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8C9BC588-1024-43B5-8CEF-46BFFD52C828}"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2B4FB81E-05D0-42C4-92D1-1AA53DB9ED42}"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99" Type="http://schemas.openxmlformats.org/officeDocument/2006/relationships/hyperlink" Target="https://www.google.com/url?q=https://www.sign-lang.uni-hamburg.de/meinedgs/ling/start-name_en.html&amp;sa=D&amp;source=editors&amp;ust=1652432849323448&amp;usg=AOvVaw26rWkXQd6SUXKyXMB3wkgh" TargetMode="External"/><Relationship Id="rId98" Type="http://schemas.openxmlformats.org/officeDocument/2006/relationships/hyperlink" Target="https://www.google.com/url?q=https://www.sign-lang.uni-hamburg.de/dgs-korpus/index.php/welcome.html&amp;sa=D&amp;source=editors&amp;ust=1652432849322943&amp;usg=AOvVaw1knnYsAYstOjNBQafvy0Q0" TargetMode="External"/><Relationship Id="rId97" Type="http://schemas.openxmlformats.org/officeDocument/2006/relationships/hyperlink" Target="https://www.google.com/url?q=https://openaccess.thecvf.com/content_cvpr_2018/papers/Camgoz_Neural_Sign_Language_CVPR_2018_paper.pdf&amp;sa=D&amp;source=editors&amp;ust=1652432849322661&amp;usg=AOvVaw28TxPdwN2H-pU_3bKcMZs3" TargetMode="External"/><Relationship Id="rId96" Type="http://schemas.openxmlformats.org/officeDocument/2006/relationships/hyperlink" Target="https://www.google.com/url?q=https://www-i6.informatik.rwth-aachen.de/~koller/RWTH-PHOENIX-2014-T/&amp;sa=D&amp;source=editors&amp;ust=1652432849322587&amp;usg=AOvVaw2WncpzmaFT15U08BcdWTad" TargetMode="External"/><Relationship Id="rId95" Type="http://schemas.openxmlformats.org/officeDocument/2006/relationships/hyperlink" Target="https://www.google.com/url?q=https://www-i6.informatik.rwth-aachen.de/~koller/RWTH-PHOENIX-2014-T/&amp;sa=D&amp;source=editors&amp;ust=1652432849322147&amp;usg=AOvVaw1hNLB1IKEjUBlsjpRTdC1B" TargetMode="External"/><Relationship Id="rId94" Type="http://schemas.openxmlformats.org/officeDocument/2006/relationships/hyperlink" Target="https://www.google.com/url?q=https://www-i6.informatik.rwth-aachen.de/publications/download/996/Koller-CVIU-2015.pdf&amp;sa=D&amp;source=editors&amp;ust=1652432849321887&amp;usg=AOvVaw2gvg0_Z5HuKywxGs_l5fTQ" TargetMode="External"/><Relationship Id="rId93" Type="http://schemas.openxmlformats.org/officeDocument/2006/relationships/hyperlink" Target="https://www.google.com/url?q=https://www-i6.informatik.rwth-aachen.de/~koller/RWTH-PHOENIX/&amp;sa=D&amp;source=editors&amp;ust=1652432849321812&amp;usg=AOvVaw1QIoP3YmeOgZ1Am4xgGxpB" TargetMode="External"/><Relationship Id="rId92" Type="http://schemas.openxmlformats.org/officeDocument/2006/relationships/hyperlink" Target="https://www.google.com/url?q=https://www-i6.informatik.rwth-aachen.de/~koller/RWTH-PHOENIX/&amp;sa=D&amp;source=editors&amp;ust=1652432849321346&amp;usg=AOvVaw0q1W5G7p4UUH9_iaooO-9C" TargetMode="External"/><Relationship Id="rId91" Type="http://schemas.openxmlformats.org/officeDocument/2006/relationships/hyperlink" Target="https://www.google.com/url?q=https://www-i6.informatik.rwth-aachen.de/publications/download/773/Forster-LREC-2012.pdf&amp;sa=D&amp;source=editors&amp;ust=1652432849321087&amp;usg=AOvVaw0MWl_e1q12jTeca6cdmjzg" TargetMode="External"/><Relationship Id="rId90" Type="http://schemas.openxmlformats.org/officeDocument/2006/relationships/hyperlink" Target="https://www.google.com/url?q=https://www-i6.informatik.rwth-aachen.de/web/Software/Databases/Signlanguage/details/rwth-phoenix/index.php&amp;sa=D&amp;source=editors&amp;ust=1652432849321031&amp;usg=AOvVaw1OZL2-AEWs8LYg0s-cecaB" TargetMode="External"/><Relationship Id="rId9" Type="http://schemas.openxmlformats.org/officeDocument/2006/relationships/hyperlink" Target="https://www.google.com/url?q=https://www-i6.informatik.rwth-aachen.de/aslr/fingerspelling.php&amp;sa=D&amp;source=editors&amp;ust=1652432849294793&amp;usg=AOvVaw0YUA171ocr9ASKnVVLU76E" TargetMode="External"/><Relationship Id="rId89" Type="http://schemas.openxmlformats.org/officeDocument/2006/relationships/hyperlink" Target="https://www.google.com/url?q=https://www-i6.informatik.rwth-aachen.de/web/Software/Databases/Signlanguage/details/rwth-phoenix/index.php&amp;sa=D&amp;source=editors&amp;ust=1652432849320680&amp;usg=AOvVaw1h-2Vs9nsiLFy0hQn1_LVk" TargetMode="External"/><Relationship Id="rId88" Type="http://schemas.openxmlformats.org/officeDocument/2006/relationships/hyperlink" Target="https://www.google.com/url?q=https://www.phonetik.uni-muenchen.de/forschung/Bas/SIGNUM/papers/paper-04.pdf&amp;sa=D&amp;source=editors&amp;ust=1652432849320488&amp;usg=AOvVaw1I5IBGMyBb5_UOE5BMsZG8" TargetMode="External"/><Relationship Id="rId87" Type="http://schemas.openxmlformats.org/officeDocument/2006/relationships/hyperlink" Target="https://www.google.com/url?q=https://www.phonetik.uni-muenchen.de/forschung/Bas/SIGNUM/&amp;sa=D&amp;source=editors&amp;ust=1652432849320429&amp;usg=AOvVaw0gc2C2yRr7r8U3KbCfBBzO" TargetMode="External"/><Relationship Id="rId86" Type="http://schemas.openxmlformats.org/officeDocument/2006/relationships/hyperlink" Target="https://www.google.com/url?q=https://www.phonetik.uni-muenchen.de/forschung/Bas/SIGNUM/&amp;sa=D&amp;source=editors&amp;ust=1652432849319992&amp;usg=AOvVaw3FU1PaBZuLsdFhiG0FUyFP" TargetMode="External"/><Relationship Id="rId85" Type="http://schemas.openxmlformats.org/officeDocument/2006/relationships/hyperlink" Target="https://www.google.com/url?q=https://www.researchgate.net/publication/334427358_Large_Scale_Sign_Language_Interpretation&amp;sa=D&amp;source=editors&amp;ust=1652432849319715&amp;usg=AOvVaw1CNASpqbNVJYeul35nC29N" TargetMode="External"/><Relationship Id="rId84" Type="http://schemas.openxmlformats.org/officeDocument/2006/relationships/hyperlink" Target="https://www.google.com/url?q=https://www.researchgate.net/publication/334427358_Large_Scale_Sign_Language_Interpretation&amp;sa=D&amp;source=editors&amp;ust=1652432849319288&amp;usg=AOvVaw3rYkDpnTrfrOqFunkqExKC" TargetMode="External"/><Relationship Id="rId83" Type="http://schemas.openxmlformats.org/officeDocument/2006/relationships/hyperlink" Target="https://www.google.com/url?q=https://arxiv.org/pdf/2105.12397.pdf&amp;sa=D&amp;source=editors&amp;ust=1652432849318981&amp;usg=AOvVaw2b4-go5UB9ffH1WHJA2AcN" TargetMode="External"/><Relationship Id="rId82" Type="http://schemas.openxmlformats.org/officeDocument/2006/relationships/hyperlink" Target="https://www.google.com/url?q=http://home.ustc.edu.cn/~zhouh156/dataset/csl-daily/&amp;sa=D&amp;source=editors&amp;ust=1652432849318486&amp;usg=AOvVaw1v5hHhHJPgIAJpMMXz-ivL" TargetMode="External"/><Relationship Id="rId81" Type="http://schemas.openxmlformats.org/officeDocument/2006/relationships/hyperlink" Target="https://www.google.com/url?q=https://arxiv.org/pdf/1801.10111.pdf&amp;sa=D&amp;source=editors&amp;ust=1652432849318275&amp;usg=AOvVaw3VMRbZfBfyNyoe3Eq6xHwd" TargetMode="External"/><Relationship Id="rId80" Type="http://schemas.openxmlformats.org/officeDocument/2006/relationships/hyperlink" Target="https://www.google.com/url?q=http://home.ustc.edu.cn/~pjh/openresources/cslr-dataset-2015/index.html&amp;sa=D&amp;source=editors&amp;ust=1652432849317818&amp;usg=AOvVaw2Tfy0xh3dYtcSD-9t55uIM" TargetMode="External"/><Relationship Id="rId8" Type="http://schemas.openxmlformats.org/officeDocument/2006/relationships/hyperlink" Target="https://www.google.com/url?q=https://arxiv.org/pdf/1908.10546.pdf&amp;sa=D&amp;source=editors&amp;ust=1652432849294518&amp;usg=AOvVaw2OBJeVizpPL97bAjBb-egA" TargetMode="External"/><Relationship Id="rId79" Type="http://schemas.openxmlformats.org/officeDocument/2006/relationships/hyperlink" Target="https://www.google.com/url?q=https://scholarspace.manoa.hawaii.edu/bitstream/10125/4592/schembri.pdf&amp;sa=D&amp;source=editors&amp;ust=1652432849317553&amp;usg=AOvVaw1gp-PEbsdk3Qx2V7qcgL1g" TargetMode="External"/><Relationship Id="rId78" Type="http://schemas.openxmlformats.org/officeDocument/2006/relationships/hyperlink" Target="https://www.google.com/url?q=https://bslcorpusproject.org/cava/open-access-data/&amp;sa=D&amp;source=editors&amp;ust=1652432849317465&amp;usg=AOvVaw2DLaniI5p_vsRXOwTEe3AF" TargetMode="External"/><Relationship Id="rId77" Type="http://schemas.openxmlformats.org/officeDocument/2006/relationships/hyperlink" Target="https://www.google.com/url?q=https://bslcorpusproject.org/&amp;sa=D&amp;source=editors&amp;ust=1652432849317062&amp;usg=AOvVaw33bRjFyUYG25mZAtxLP3MV" TargetMode="External"/><Relationship Id="rId76" Type="http://schemas.openxmlformats.org/officeDocument/2006/relationships/hyperlink" Target="https://www.google.com/url?q=https://arxiv.org/abs/2111.03635&amp;sa=D&amp;source=editors&amp;ust=1652432849316832&amp;usg=AOvVaw00prBmaZVVBTiokgIptLLm" TargetMode="External"/><Relationship Id="rId75" Type="http://schemas.openxmlformats.org/officeDocument/2006/relationships/hyperlink" Target="https://www.google.com/url?q=https://www.robots.ox.ac.uk/~vgg/data/bobsl/&amp;sa=D&amp;source=editors&amp;ust=1652432849316758&amp;usg=AOvVaw3VzblEdZNj4yX5iLdRXWc-" TargetMode="External"/><Relationship Id="rId74" Type="http://schemas.openxmlformats.org/officeDocument/2006/relationships/hyperlink" Target="https://www.google.com/url?q=https://arxiv.org/abs/2007.12131&amp;sa=D&amp;source=editors&amp;ust=1652432849316146&amp;usg=AOvVaw1kr8u5YaL3F3QVhXoUAD3p" TargetMode="External"/><Relationship Id="rId73" Type="http://schemas.openxmlformats.org/officeDocument/2006/relationships/hyperlink" Target="https://www.google.com/url?q=https://www.robots.ox.ac.uk/~vgg/data/bobsl/&amp;sa=D&amp;source=editors&amp;ust=1652432849315662&amp;usg=AOvVaw0j2Er3vx3coJX8C8dpwol8" TargetMode="External"/><Relationship Id="rId72" Type="http://schemas.openxmlformats.org/officeDocument/2006/relationships/hyperlink" Target="https://www.google.com/url?q=https://www.researchgate.net/publication/233704955_From_archive_to_corpus_Transcription_and_annotation_in_the_creation_of_signed_language_corpora&amp;sa=D&amp;source=editors&amp;ust=1652432849315407&amp;usg=AOvVaw2_CaVL1MxVt5DT2aiV6-AZ" TargetMode="External"/><Relationship Id="rId71" Type="http://schemas.openxmlformats.org/officeDocument/2006/relationships/hyperlink" Target="https://www.google.com/url?q=https://www.auslan.org.au/about/corpus/&amp;sa=D&amp;source=editors&amp;ust=1652432849314950&amp;usg=AOvVaw0DjyQsArPjDjYSCPeHmAIg" TargetMode="External"/><Relationship Id="rId70" Type="http://schemas.openxmlformats.org/officeDocument/2006/relationships/hyperlink" Target="https://www.google.com/url?q=https://www.computer.org/csdl/proceedings-article/cvprw/2010/05543268/12OmNvAS4pa&amp;sa=D&amp;source=editors&amp;ust=1652432849314637&amp;usg=AOvVaw1WHtgdCBLEneZb6YmKYZwM" TargetMode="External"/><Relationship Id="rId7" Type="http://schemas.openxmlformats.org/officeDocument/2006/relationships/hyperlink" Target="https://www.google.com/url?q=https://ttic.uchicago.edu/~klivescu/ChicagoFSWild.htm&amp;sa=D&amp;source=editors&amp;ust=1652432849294449&amp;usg=AOvVaw07YspTdqgkrgmOalYVJIOl" TargetMode="External"/><Relationship Id="rId69" Type="http://schemas.openxmlformats.org/officeDocument/2006/relationships/hyperlink" Target="https://www.google.com/url?q=http://wearables.cc.gatech.edu/projects/copycat/&amp;sa=D&amp;source=editors&amp;ust=1652432849314209&amp;usg=AOvVaw3vojenGhr0df97EjchW5Ux" TargetMode="External"/><Relationship Id="rId68" Type="http://schemas.openxmlformats.org/officeDocument/2006/relationships/hyperlink" Target="https://www.google.com/url?q=https://www.academia.edu/12923269/English_ASL_Gloss_Parallel_Corpus_2012_ASLG_PC12&amp;sa=D&amp;source=editors&amp;ust=1652432849313947&amp;usg=AOvVaw2XA9v0lShM8Qsd5UzoJl8f" TargetMode="External"/><Relationship Id="rId67" Type="http://schemas.openxmlformats.org/officeDocument/2006/relationships/hyperlink" Target="https://www.google.com/url?q=https://www.achrafothman.net/aslsmt/corpus/sample-corpus-asl-en.en&amp;sa=D&amp;source=editors&amp;ust=1652432849313881&amp;usg=AOvVaw2Lm0O-Ke_-EkBYAikBtSkk" TargetMode="External"/><Relationship Id="rId66" Type="http://schemas.openxmlformats.org/officeDocument/2006/relationships/hyperlink" Target="https://www.google.com/url?q=https://www.achrafothman.net/aslsmt/corpus/sample-corpus-asl-en.asl&amp;sa=D&amp;source=editors&amp;ust=1652432849313831&amp;usg=AOvVaw3TEO0ePCqW2-rzNJ6WJ3V-" TargetMode="External"/><Relationship Id="rId65" Type="http://schemas.openxmlformats.org/officeDocument/2006/relationships/hyperlink" Target="https://www.google.com/url?q=https://achrafothman.net/site/asl-smt/&amp;sa=D&amp;source=editors&amp;ust=1652432849313378&amp;usg=AOvVaw044jcDKPyTe35h1M_YOPP-" TargetMode="External"/><Relationship Id="rId64" Type="http://schemas.openxmlformats.org/officeDocument/2006/relationships/hyperlink" Target="https://www.google.com/url?q=http://www.bu.edu/asllrp/LREC-2012-poster-dai-CN-CV-5-14-2012.pdf&amp;sa=D&amp;source=editors&amp;ust=1652432849313140&amp;usg=AOvVaw2XTAsy4NCdRJRQHnMJMl5s" TargetMode="External"/><Relationship Id="rId63" Type="http://schemas.openxmlformats.org/officeDocument/2006/relationships/hyperlink" Target="https://www.google.com/url?q=https://www.semanticscholar.org/paper/A-new-web-interface-to-facilitate-access-to-of-the-Vogler-Neidle/9aa8c15cd8c24407b0e54b3b65e632bce0c27d5b%23extracted&amp;sa=D&amp;source=editors&amp;ust=1652432849313093&amp;usg=AOvVaw1AXXV3IBwHxPy_EDwS_5T3" TargetMode="External"/><Relationship Id="rId62" Type="http://schemas.openxmlformats.org/officeDocument/2006/relationships/hyperlink" Target="https://www.google.com/url?q=http://www.bu.edu/asllrp/ncslgr-for-download/download-info.html&amp;sa=D&amp;source=editors&amp;ust=1652432849313000&amp;usg=AOvVaw23XCtWRwPJCUxyym4k3xzM" TargetMode="External"/><Relationship Id="rId61" Type="http://schemas.openxmlformats.org/officeDocument/2006/relationships/hyperlink" Target="https://www.google.com/url?q=http://secrets.rutgers.edu/dai/queryPages/querySelection.php&amp;sa=D&amp;source=editors&amp;ust=1652432849312446&amp;usg=AOvVaw1o7cyZ8N86w-PVjacQk_ec" TargetMode="External"/><Relationship Id="rId60" Type="http://schemas.openxmlformats.org/officeDocument/2006/relationships/hyperlink" Target="https://www.google.com/url?q=https://www.aclweb.org/anthology/L08-1469/&amp;sa=D&amp;source=editors&amp;ust=1652432849312154&amp;usg=AOvVaw0ErpwsNlISrq0HUCd3VWoa" TargetMode="External"/><Relationship Id="rId6" Type="http://schemas.openxmlformats.org/officeDocument/2006/relationships/hyperlink" Target="https://www.google.com/url?q=https://ttic.uchicago.edu/~klivescu/ChicagoFSWild.htm&amp;sa=D&amp;source=editors&amp;ust=1652432849293910&amp;usg=AOvVaw0NNsN2_AG9VL5e_6h_GBiM" TargetMode="External"/><Relationship Id="rId59" Type="http://schemas.openxmlformats.org/officeDocument/2006/relationships/hyperlink" Target="https://www.google.com/url?q=https://www-i6.informatik.rwth-aachen.de/web/Software/Databases/Signlanguage/?db%3Drwth-boston-104&amp;sa=D&amp;source=editors&amp;ust=1652432849311446&amp;usg=AOvVaw1aHUMRnGZYJPf3R1UEC_JQ" TargetMode="External"/><Relationship Id="rId58" Type="http://schemas.openxmlformats.org/officeDocument/2006/relationships/hyperlink" Target="https://www.google.com/url?q=https://www-i6.informatik.rwth-aachen.de/publications/download/154/Dreuw--2007.pdf&amp;sa=D&amp;source=editors&amp;ust=1652432849311217&amp;usg=AOvVaw0dZ3dZgl5E8xtnlu4l1ic8" TargetMode="External"/><Relationship Id="rId57" Type="http://schemas.openxmlformats.org/officeDocument/2006/relationships/hyperlink" Target="https://www.google.com/url?q=https://www-i6.informatik.rwth-aachen.de/aslr/database-rwth-boston-104.php&amp;sa=D&amp;source=editors&amp;ust=1652432849311141&amp;usg=AOvVaw3Y9LY1T_CcVcMbSO2AfX9F" TargetMode="External"/><Relationship Id="rId56" Type="http://schemas.openxmlformats.org/officeDocument/2006/relationships/hyperlink" Target="https://www.google.com/url?q=https://www-i6.informatik.rwth-aachen.de/aslr/database-rwth-boston-104.php&amp;sa=D&amp;source=editors&amp;ust=1652432849310770&amp;usg=AOvVaw0ooUYXfnSV_2B7kDCtdtec" TargetMode="External"/><Relationship Id="rId55" Type="http://schemas.openxmlformats.org/officeDocument/2006/relationships/hyperlink" Target="https://www.google.com/url?q=https://arxiv.org/pdf/2008.08143.pdf&amp;sa=D&amp;source=editors&amp;ust=1652432849310526&amp;usg=AOvVaw2RxEtHjh4t4s-3N0rk89OS" TargetMode="External"/><Relationship Id="rId54" Type="http://schemas.openxmlformats.org/officeDocument/2006/relationships/hyperlink" Target="https://www.google.com/url?q=https://how2sign.github.io/&amp;sa=D&amp;source=editors&amp;ust=1652432849310443&amp;usg=AOvVaw3b8hEFOspEBx48aRGCJIW6" TargetMode="External"/><Relationship Id="rId53" Type="http://schemas.openxmlformats.org/officeDocument/2006/relationships/hyperlink" Target="https://www.google.com/url?q=http://how2sign.github.io/&amp;sa=D&amp;source=editors&amp;ust=1652432849309928&amp;usg=AOvVaw0BUbSQlgCHN5KEq8TmDmzA" TargetMode="External"/><Relationship Id="rId52" Type="http://schemas.openxmlformats.org/officeDocument/2006/relationships/hyperlink" Target="https://www.google.com/url?q=https://dl.acm.org/doi/10.1145/3394171.3413528&amp;sa=D&amp;source=editors&amp;ust=1652432849308415&amp;usg=AOvVaw3Xv474a1KaDR-5LZYzpnxa" TargetMode="External"/><Relationship Id="rId51" Type="http://schemas.openxmlformats.org/officeDocument/2006/relationships/hyperlink" Target="https://www.google.com/url?q=https://zenodo.org/record/4010759%23.YdWkSRNuc-S&amp;sa=D&amp;source=editors&amp;ust=1652432849308333&amp;usg=AOvVaw2J0G4Nk1CCj0H45pi90kjl" TargetMode="External"/><Relationship Id="rId50" Type="http://schemas.openxmlformats.org/officeDocument/2006/relationships/hyperlink" Target="https://www.google.com/url?q=https://dl.acm.org/doi/10.1145/3394171.3413528&amp;sa=D&amp;source=editors&amp;ust=1652432849307874&amp;usg=AOvVaw1FlAy_rRcsJEmEE-qnLujP" TargetMode="External"/><Relationship Id="rId5" Type="http://schemas.openxmlformats.org/officeDocument/2006/relationships/hyperlink" Target="https://www.google.com/url?q=https://arxiv.org/pdf/1810.11438.pdf&amp;sa=D&amp;source=editors&amp;ust=1652432849293650&amp;usg=AOvVaw05qM0kMjdIRC-yHSq3syZa" TargetMode="External"/><Relationship Id="rId49" Type="http://schemas.openxmlformats.org/officeDocument/2006/relationships/hyperlink" Target="https://www.google.com/url?q=https://www.academia.edu/11883824/From_meaning_to_signs_and_back_Lexicography_and_the_Swedish_Sign_Language_Corpus&amp;sa=D&amp;source=editors&amp;ust=1652432849307583&amp;usg=AOvVaw3dqI4ZlA3-c5uP6cyRR-Wm" TargetMode="External"/><Relationship Id="rId48" Type="http://schemas.openxmlformats.org/officeDocument/2006/relationships/hyperlink" Target="https://www.google.com/url?q=https://teckensprakslexikon.su.se/&amp;sa=D&amp;source=editors&amp;ust=1652432849307511&amp;usg=AOvVaw2wNdkQKUi2JBEiedy47ESc" TargetMode="External"/><Relationship Id="rId47" Type="http://schemas.openxmlformats.org/officeDocument/2006/relationships/hyperlink" Target="https://www.google.com/url?q=https://teckensprakslexikon.su.se/information&amp;sa=D&amp;source=editors&amp;ust=1652432849307100&amp;usg=AOvVaw3gYqFBlSgZMoypkKp4DXZv" TargetMode="External"/><Relationship Id="rId46" Type="http://schemas.openxmlformats.org/officeDocument/2006/relationships/hyperlink" Target="https://www.google.com/url?q=https://www.cihancamgoz.com/pub/ebling2018lrec.pdf&amp;sa=D&amp;source=editors&amp;ust=1652432849306758&amp;usg=AOvVaw3cK6kP9DOqUUXCl_s_JbTM" TargetMode="External"/><Relationship Id="rId45" Type="http://schemas.openxmlformats.org/officeDocument/2006/relationships/hyperlink" Target="https://www.google.com/url?q=https://www.idiap.ch/project/smile&amp;sa=D&amp;source=editors&amp;ust=1652432849306336&amp;usg=AOvVaw0uTMNhky1FHeXwwKE_Sw6T" TargetMode="External"/><Relationship Id="rId44" Type="http://schemas.openxmlformats.org/officeDocument/2006/relationships/hyperlink" Target="https://www.google.com/url?q=https://link.springer.com/content/pdf/10.3758/s13428-014-0560-1.pdf&amp;sa=D&amp;source=editors&amp;ust=1652432849306059&amp;usg=AOvVaw1x7nXTHYjB7jZkCei7n07z" TargetMode="External"/><Relationship Id="rId43" Type="http://schemas.openxmlformats.org/officeDocument/2006/relationships/hyperlink" Target="https://www.google.com/url?q=http://lse-sign.bcbl.eu/web-busqueda/&amp;sa=D&amp;source=editors&amp;ust=1652432849305554&amp;usg=AOvVaw2F1lbgYu_s679S9oibxV75" TargetMode="External"/><Relationship Id="rId42" Type="http://schemas.openxmlformats.org/officeDocument/2006/relationships/hyperlink" Target="https://www.google.com/url?q=https://ieeexplore.ieee.org/abstract/document/9210578&amp;sa=D&amp;source=editors&amp;ust=1652432849305319&amp;usg=AOvVaw0dHi2wvMgSGdLARn5T9o0A" TargetMode="External"/><Relationship Id="rId41" Type="http://schemas.openxmlformats.org/officeDocument/2006/relationships/hyperlink" Target="https://www.google.com/url?q=https://chalearnlap.cvc.uab.cat/dataset/40/description/&amp;sa=D&amp;source=editors&amp;ust=1652432849305239&amp;usg=AOvVaw3xbnDwId9jzTaxSESntxD4" TargetMode="External"/><Relationship Id="rId40" Type="http://schemas.openxmlformats.org/officeDocument/2006/relationships/hyperlink" Target="https://www.google.com/url?q=https://ieeexplore.ieee.org/abstract/document/9210578&amp;sa=D&amp;source=editors&amp;ust=1652432849304797&amp;usg=AOvVaw2sYfeOZHIiHGIZRvctsZXa" TargetMode="External"/><Relationship Id="rId4" Type="http://schemas.openxmlformats.org/officeDocument/2006/relationships/hyperlink" Target="https://www.google.com/url?q=https://ttic.uchicago.edu/~klivescu/ChicagoFSWild.htm&amp;sa=D&amp;source=editors&amp;ust=1652432849293572&amp;usg=AOvVaw135FOjiZuJgaYJWg29EVSF" TargetMode="External"/><Relationship Id="rId39" Type="http://schemas.openxmlformats.org/officeDocument/2006/relationships/hyperlink" Target="https://www.google.com/url?q=https://arxiv.org/pdf/2004.01283.pdf&amp;sa=D&amp;source=editors&amp;ust=1652432849304549&amp;usg=AOvVaw1MuhXNuUckpdHhiaUczxxW" TargetMode="External"/><Relationship Id="rId38" Type="http://schemas.openxmlformats.org/officeDocument/2006/relationships/hyperlink" Target="https://www.google.com/url?q=https://ogulcanozdemir.github.io/bosphorussign22k/&amp;sa=D&amp;source=editors&amp;ust=1652432849304147&amp;usg=AOvVaw2rRIMe0WSnrrb3u9Q9yxPp" TargetMode="External"/><Relationship Id="rId37" Type="http://schemas.openxmlformats.org/officeDocument/2006/relationships/hyperlink" Target="https://www.google.com/url?q=http://www.cihancamgoz.com/pub/camgoz2016lrec.pdf&amp;sa=D&amp;source=editors&amp;ust=1652432849303829&amp;usg=AOvVaw0NiIT-F3lwPP7PCimykIxv" TargetMode="External"/><Relationship Id="rId36" Type="http://schemas.openxmlformats.org/officeDocument/2006/relationships/hyperlink" Target="https://www.google.com/url?q=https://www.cmpe.boun.edu.tr/pilab/BosphorusSign/bosphorusSign_en.html&amp;sa=D&amp;source=editors&amp;ust=1652432849303346&amp;usg=AOvVaw0fr42H14YDBOUZCph_ZATM" TargetMode="External"/><Relationship Id="rId35" Type="http://schemas.openxmlformats.org/officeDocument/2006/relationships/hyperlink" Target="https://www.google.com/url?q=https://aclanthology.org/2020.lrec-1.745/&amp;sa=D&amp;source=editors&amp;ust=1652432849303040&amp;usg=AOvVaw2mbiLIUusjjpWjTcjDmdd1" TargetMode="External"/><Relationship Id="rId34" Type="http://schemas.openxmlformats.org/officeDocument/2006/relationships/hyperlink" Target="https://www.google.com/url?q=https://krslproject.github.io/krsl20/&amp;sa=D&amp;source=editors&amp;ust=1652432849302967&amp;usg=AOvVaw2o8rSSAqNyooXDTAIhYZWI" TargetMode="External"/><Relationship Id="rId33" Type="http://schemas.openxmlformats.org/officeDocument/2006/relationships/hyperlink" Target="https://www.google.com/url?q=https://krslproject.github.io/krsl20/&amp;sa=D&amp;source=editors&amp;ust=1652432849302518&amp;usg=AOvVaw16Hubd-f1tTH_Xiq81rgle" TargetMode="External"/><Relationship Id="rId32" Type="http://schemas.openxmlformats.org/officeDocument/2006/relationships/hyperlink" Target="https://www.google.com/url?q=https://www.researchgate.net/profile/Andreas-Stergioulas/publication/343228826_A_Comprehensive_Study_on_Sign_Language_Recognition_Methods/links/5f560123458515e96d35daec/A-Comprehensive-Study-on-Sign-Language-Recognition-Methods.pdf&amp;sa=D&amp;source=editors&amp;ust=1652432849302203&amp;usg=AOvVaw07EnKlq0ZV4bS5VhHdkfKb" TargetMode="External"/><Relationship Id="rId31" Type="http://schemas.openxmlformats.org/officeDocument/2006/relationships/hyperlink" Target="https://www.google.com/url?q=https://vcl.iti.gr/dataset/gsl/&amp;sa=D&amp;source=editors&amp;ust=1652432849302144&amp;usg=AOvVaw1w42A6GfVVo-2WA-NSHIQ2" TargetMode="External"/><Relationship Id="rId30" Type="http://schemas.openxmlformats.org/officeDocument/2006/relationships/hyperlink" Target="https://www.google.com/url?q=https://vcl.iti.gr/dataset/gsl/&amp;sa=D&amp;source=editors&amp;ust=1652432849301769&amp;usg=AOvVaw0y1E6cgud4vhGi03dABiv8" TargetMode="External"/><Relationship Id="rId3" Type="http://schemas.openxmlformats.org/officeDocument/2006/relationships/hyperlink" Target="https://www.google.com/url?q=https://ttic.uchicago.edu/~klivescu/ChicagoFSWild.htm&amp;sa=D&amp;source=editors&amp;ust=1652432849293047&amp;usg=AOvVaw0WxfKlftjavMM3qhve6t9g" TargetMode="External"/><Relationship Id="rId29" Type="http://schemas.openxmlformats.org/officeDocument/2006/relationships/hyperlink" Target="https://www.google.com/url?q=http://vipl.ict.ac.cn/homepage/ksl/publications.html&amp;sa=D&amp;source=editors&amp;ust=1652432849301462&amp;usg=AOvVaw0CUq93ENSi6VEv2__Tbmsz" TargetMode="External"/><Relationship Id="rId28" Type="http://schemas.openxmlformats.org/officeDocument/2006/relationships/hyperlink" Target="https://www.google.com/url?q=http://vipl.ict.ac.cn/homepage/ksl/data.html&amp;sa=D&amp;source=editors&amp;ust=1652432849301037&amp;usg=AOvVaw18T--DvOoKKIqt_wktHMDO" TargetMode="External"/><Relationship Id="rId27" Type="http://schemas.openxmlformats.org/officeDocument/2006/relationships/hyperlink" Target="https://www.google.com/url?q=https://academic.oup.com/jdsde/article/26/2/263/6142509&amp;sa=D&amp;source=editors&amp;ust=1652432849300799&amp;usg=AOvVaw1C5Lp1EZPGRUh9XhNAC1nz" TargetMode="External"/><Relationship Id="rId26" Type="http://schemas.openxmlformats.org/officeDocument/2006/relationships/hyperlink" Target="https://www.google.com/url?q=https://asl-lex.org/download.html&amp;sa=D&amp;source=editors&amp;ust=1652432849300729&amp;usg=AOvVaw0OROVd0xsa-iZhXEpvgcRO" TargetMode="External"/><Relationship Id="rId25" Type="http://schemas.openxmlformats.org/officeDocument/2006/relationships/hyperlink" Target="https://www.google.com/url?q=https://link.springer.com/article/10.3758/s13428-016-0742-0&amp;sa=D&amp;source=editors&amp;ust=1652432849300164&amp;usg=AOvVaw3z4hTreAuXc3imCaC5OEel" TargetMode="External"/><Relationship Id="rId24" Type="http://schemas.openxmlformats.org/officeDocument/2006/relationships/hyperlink" Target="https://www.google.com/url?q=https://asl-lex.org/download.html&amp;sa=D&amp;source=editors&amp;ust=1652432849300102&amp;usg=AOvVaw026Ap1_cqjGAo9Zyodvh5B" TargetMode="External"/><Relationship Id="rId23" Type="http://schemas.openxmlformats.org/officeDocument/2006/relationships/hyperlink" Target="https://www.google.com/url?q=http://asl-lex.org&amp;sa=D&amp;source=editors&amp;ust=1652432849299722&amp;usg=AOvVaw1OIg_39pk0xtJKNtLHOOMj" TargetMode="External"/><Relationship Id="rId22" Type="http://schemas.openxmlformats.org/officeDocument/2006/relationships/hyperlink" Target="https://www.google.com/url?q=https://openaccess.thecvf.com/content_WACV_2020/html/Li_Word-level_Deep_Sign_Language_Recognition_from_Video_A_New_Large-scale_WACV_2020_paper.html&amp;sa=D&amp;source=editors&amp;ust=1652432849299409&amp;usg=AOvVaw0L2ORaBXlIZ6gHja1zMw6V" TargetMode="External"/><Relationship Id="rId21" Type="http://schemas.openxmlformats.org/officeDocument/2006/relationships/hyperlink" Target="https://www.google.com/url?q=https://github.com/dxli94/WLASL&amp;sa=D&amp;source=editors&amp;ust=1652432849299340&amp;usg=AOvVaw1wUgU7zIpyEOty3UgMXAJI" TargetMode="External"/><Relationship Id="rId20" Type="http://schemas.openxmlformats.org/officeDocument/2006/relationships/hyperlink" Target="https://www.google.com/url?q=https://dxli94.github.io/WLASL/&amp;sa=D&amp;source=editors&amp;ust=1652432849298918&amp;usg=AOvVaw0MM7GVkgwUCWgarsPDj4Tw" TargetMode="External"/><Relationship Id="rId2" Type="http://schemas.openxmlformats.org/officeDocument/2006/relationships/notesMaster" Target="../notesMasters/notesMaster1.xml"/><Relationship Id="rId19" Type="http://schemas.openxmlformats.org/officeDocument/2006/relationships/hyperlink" Target="https://www.google.com/url?q=https://engineering.purdue.edu/RVL/Database/ASL/DirectionsDBUse.pdf&amp;sa=D&amp;source=editors&amp;ust=1652432849298676&amp;usg=AOvVaw2jhCKWNlM9HCcxTX-_C7_T" TargetMode="External"/><Relationship Id="rId18" Type="http://schemas.openxmlformats.org/officeDocument/2006/relationships/hyperlink" Target="https://www.google.com/url?q=https://engineering.purdue.edu/RVL/Database/ASL/asl-database-front.htm&amp;sa=D&amp;source=editors&amp;ust=1652432849298210&amp;usg=AOvVaw3RdeV5NaFwsvadaD3viOrs" TargetMode="External"/><Relationship Id="rId17" Type="http://schemas.openxmlformats.org/officeDocument/2006/relationships/hyperlink" Target="https://www.google.com/url?q=https://arxiv.org/pdf/1812.01053.pdf&amp;sa=D&amp;source=editors&amp;ust=1652432849297952&amp;usg=AOvVaw27nx_YPfiuVO_RLU6kjY_H" TargetMode="External"/><Relationship Id="rId16" Type="http://schemas.openxmlformats.org/officeDocument/2006/relationships/hyperlink" Target="https://www.google.com/url?q=https://www.microsoft.com/en-us/download/details.aspx?id%3D100121&amp;sa=D&amp;source=editors&amp;ust=1652432849297888&amp;usg=AOvVaw11ElqTH6DOg4UCYAaFMhzs" TargetMode="External"/><Relationship Id="rId15" Type="http://schemas.openxmlformats.org/officeDocument/2006/relationships/hyperlink" Target="https://www.google.com/url?q=https://www.microsoft.com/en-us/download/details.aspx?id%3D100121&amp;sa=D&amp;source=editors&amp;ust=1652432849297471&amp;usg=AOvVaw3t7oPEp3XHnvAUrIVBgitd" TargetMode="External"/><Relationship Id="rId14" Type="http://schemas.openxmlformats.org/officeDocument/2006/relationships/hyperlink" Target="https://www.google.com/url?q=http://vlm1.uta.edu/~athitsos/publications/athitsos_cvpr4hb2008.pdf&amp;sa=D&amp;source=editors&amp;ust=1652432849297208&amp;usg=AOvVaw2Yqzac35yM0IdQa2YvW25B" TargetMode="External"/><Relationship Id="rId13" Type="http://schemas.openxmlformats.org/officeDocument/2006/relationships/hyperlink" Target="https://www.google.com/url?q=http://vlm1.uta.edu/~athitsos/asl_lexicon/&amp;sa=D&amp;source=editors&amp;ust=1652432849297132&amp;usg=AOvVaw3thMx1SdISwxWX1hdUSvnm" TargetMode="External"/><Relationship Id="rId126" Type="http://schemas.openxmlformats.org/officeDocument/2006/relationships/hyperlink" Target="https://www.google.com/url?q=https://arxiv.org/pdf/1811.11436.pdf&amp;sa=D&amp;source=editors&amp;ust=1652432849331010&amp;usg=AOvVaw31r5Dj-TcURSx6pF2VLEEF" TargetMode="External"/><Relationship Id="rId125" Type="http://schemas.openxmlformats.org/officeDocument/2006/relationships/hyperlink" Target="https://www.google.com/url?q=https://arxiv.org/pdf/2105.02351.pdf&amp;sa=D&amp;source=editors&amp;ust=1652432849330408&amp;usg=AOvVaw3b-Q5fdbgpqqE5TRcUDuva" TargetMode="External"/><Relationship Id="rId124" Type="http://schemas.openxmlformats.org/officeDocument/2006/relationships/hyperlink" Target="https://www.google.com/url?q=https://www.cvssp.org/data/c4a-news-corpus/&amp;sa=D&amp;source=editors&amp;ust=1652432849330336&amp;usg=AOvVaw1AKyA4VLvlF3JSM0dKW_jC" TargetMode="External"/><Relationship Id="rId123" Type="http://schemas.openxmlformats.org/officeDocument/2006/relationships/hyperlink" Target="https://www.google.com/url?q=https://www.cvssp.org/data/c4a-news-corpus/&amp;sa=D&amp;source=editors&amp;ust=1652432849329963&amp;usg=AOvVaw3ta-MV-R4bsgot5sbbtHuO" TargetMode="External"/><Relationship Id="rId122" Type="http://schemas.openxmlformats.org/officeDocument/2006/relationships/hyperlink" Target="https://www.google.com/url?q=https://arxiv.org/pdf/2105.02351.pdf&amp;sa=D&amp;source=editors&amp;ust=1652432849329788&amp;usg=AOvVaw0heckGsn55PmD36MK_bNnR" TargetMode="External"/><Relationship Id="rId121" Type="http://schemas.openxmlformats.org/officeDocument/2006/relationships/hyperlink" Target="https://www.google.com/url?q=https://www.cvssp.org/data/c4a-news-corpus/&amp;sa=D&amp;source=editors&amp;ust=1652432849329714&amp;usg=AOvVaw1oc5_MmLtpqVVe1q2FgA6p" TargetMode="External"/><Relationship Id="rId120" Type="http://schemas.openxmlformats.org/officeDocument/2006/relationships/hyperlink" Target="https://www.google.com/url?q=https://www.cvssp.org/data/c4a-news-corpus/&amp;sa=D&amp;source=editors&amp;ust=1652432849329317&amp;usg=AOvVaw0yhrOp4AbOE2DRHN2z-DpD" TargetMode="External"/><Relationship Id="rId12" Type="http://schemas.openxmlformats.org/officeDocument/2006/relationships/hyperlink" Target="https://www.google.com/url?q=http://www.bu.edu/asllrp/av/dai-asllvd.html&amp;sa=D&amp;source=editors&amp;ust=1652432849296638&amp;usg=AOvVaw37DvFtSHrqF3lRaEksQv9K" TargetMode="External"/><Relationship Id="rId119" Type="http://schemas.openxmlformats.org/officeDocument/2006/relationships/hyperlink" Target="https://www.google.com/url?q=https://arxiv.org/pdf/2105.02351.pdf&amp;sa=D&amp;source=editors&amp;ust=1652432849329100&amp;usg=AOvVaw1q8L83XxDzLLvOJ8Gux0qs" TargetMode="External"/><Relationship Id="rId118" Type="http://schemas.openxmlformats.org/officeDocument/2006/relationships/hyperlink" Target="https://www.google.com/url?q=https://www.cvssp.org/data/c4a-news-corpus/&amp;sa=D&amp;source=editors&amp;ust=1652432849329027&amp;usg=AOvVaw0-M6wmTz3wbAsCr8w4Gltm" TargetMode="External"/><Relationship Id="rId117" Type="http://schemas.openxmlformats.org/officeDocument/2006/relationships/hyperlink" Target="https://www.google.com/url?q=https://www.cvssp.org/data/c4a-news-corpus/&amp;sa=D&amp;source=editors&amp;ust=1652432849328576&amp;usg=AOvVaw2YkC9fGOJxIusfjeeqGXoO" TargetMode="External"/><Relationship Id="rId116" Type="http://schemas.openxmlformats.org/officeDocument/2006/relationships/hyperlink" Target="https://www.google.com/url?q=http://www.lrec-conf.org/proceedings/lrec2014/pdf/440_Paper.pdf&amp;sa=D&amp;source=editors&amp;ust=1652432849328336&amp;usg=AOvVaw0tKtkJz1N-VDSSAOmSprrG" TargetMode="External"/><Relationship Id="rId115" Type="http://schemas.openxmlformats.org/officeDocument/2006/relationships/hyperlink" Target="https://www.google.com/url?q=https://research.cs.aalto.fi//cbir/data/s-pot/&amp;sa=D&amp;source=editors&amp;ust=1652432849327867&amp;usg=AOvVaw30ArYPndIMtAkBmR8RImmE" TargetMode="External"/><Relationship Id="rId114" Type="http://schemas.openxmlformats.org/officeDocument/2006/relationships/hyperlink" Target="https://www.google.com/url?q=https://arxiv.org/abs/2106.12790&amp;sa=D&amp;source=editors&amp;ust=1652432849327633&amp;usg=AOvVaw0CaCbOK08m1zxiVKmg3EJr" TargetMode="External"/><Relationship Id="rId113" Type="http://schemas.openxmlformats.org/officeDocument/2006/relationships/hyperlink" Target="https://www.google.com/url?q=https://cdn.iiit.ac.in/cdn/cvit.iiit.ac.in/images/ConferencePapers/2021/Towards_Automatic_Speech_to_SignLanguage_final.pdf&amp;sa=D&amp;source=editors&amp;ust=1652432849327118&amp;usg=AOvVaw3FWZWbzSYlD1RL6d1pxgCZ" TargetMode="External"/><Relationship Id="rId112" Type="http://schemas.openxmlformats.org/officeDocument/2006/relationships/hyperlink" Target="https://www.google.com/url?q=https://www.semanticscholar.org/paper/Sign-Language-Resources-in-Sweden%253A-Dictionary-and-Mesch-Wallin/f90842591cb5e184eded4af119f59fe2217459c9&amp;sa=D&amp;source=editors&amp;ust=1652432849326847&amp;usg=AOvVaw2wyeSkjNmYbqVV-E-1R7qX" TargetMode="External"/><Relationship Id="rId111" Type="http://schemas.openxmlformats.org/officeDocument/2006/relationships/hyperlink" Target="https://www.google.com/url?q=https://universaldependencies.org/treebanks/swl_sslc/index.html&amp;sa=D&amp;source=editors&amp;ust=1652432849326775&amp;usg=AOvVaw0uqZznQVzRHExMdUht0q9e" TargetMode="External"/><Relationship Id="rId110" Type="http://schemas.openxmlformats.org/officeDocument/2006/relationships/hyperlink" Target="https://www.google.com/url?q=https://universaldependencies.org/treebanks/swl_sslc/index.html&amp;sa=D&amp;source=editors&amp;ust=1652432849326344&amp;usg=AOvVaw2dQwJsnHSZrLoZC5egZXee" TargetMode="External"/><Relationship Id="rId11" Type="http://schemas.openxmlformats.org/officeDocument/2006/relationships/hyperlink" Target="https://www.google.com/url?q=http://www.thomas.deselaers.de/publications/papers/dreuw_smvp06.pdf&amp;sa=D&amp;source=editors&amp;ust=1652432849295255&amp;usg=AOvVaw2fwuvEq5eAngKtiSASXxoy" TargetMode="External"/><Relationship Id="rId109" Type="http://schemas.openxmlformats.org/officeDocument/2006/relationships/hyperlink" Target="https://www.google.com/url?q=https://www.aclweb.org/anthology/2020.signlang-1.29.pdf&amp;sa=D&amp;source=editors&amp;ust=1652432849326082&amp;usg=AOvVaw0lef-we2pUdZkaLgYNLadw" TargetMode="External"/><Relationship Id="rId108" Type="http://schemas.openxmlformats.org/officeDocument/2006/relationships/hyperlink" Target="https://www.google.com/url?q=https://teckensprakskorpus.su.se/%23/&amp;sa=D&amp;source=editors&amp;ust=1652432849325644&amp;usg=AOvVaw1lM0hjTu6C1feXRXmjs5NQ" TargetMode="External"/><Relationship Id="rId107" Type="http://schemas.openxmlformats.org/officeDocument/2006/relationships/hyperlink" Target="https://www.google.com/url?q=https://www.academia.edu/20493832/The_Corpus_NGT_an_online_corpus_for_professionals_and_laymen&amp;sa=D&amp;source=editors&amp;ust=1652432849325419&amp;usg=AOvVaw1Qgp__uPDS887UcavwiLAa" TargetMode="External"/><Relationship Id="rId106" Type="http://schemas.openxmlformats.org/officeDocument/2006/relationships/hyperlink" Target="https://www.google.com/url?q=https://archive.mpi.nl/tla/islandora/object/tla:1839_00_0000_0000_0004_DF8E_6?asOfDateTime%3D2018-03-02T11:00:00.000Z&amp;sa=D&amp;source=editors&amp;ust=1652432849325337&amp;usg=AOvVaw22JmmwXtRzpCuTsbp2AekE" TargetMode="External"/><Relationship Id="rId105" Type="http://schemas.openxmlformats.org/officeDocument/2006/relationships/hyperlink" Target="https://www.google.com/url?q=https://www.ru.nl/corpusngtuk/&amp;sa=D&amp;source=editors&amp;ust=1652432849324996&amp;usg=AOvVaw3mShgXx8y7ChI2AvoccQmD" TargetMode="External"/><Relationship Id="rId104" Type="http://schemas.openxmlformats.org/officeDocument/2006/relationships/hyperlink" Target="https://www.google.com/url?q=https://www.academia.edu/22795541/Dicta_Sign_Building_a_Multilingual_Sign_Language_Corpus&amp;sa=D&amp;source=editors&amp;ust=1652432849324792&amp;usg=AOvVaw0p5SDaNhZo8B8E3W84YpD1" TargetMode="External"/><Relationship Id="rId103" Type="http://schemas.openxmlformats.org/officeDocument/2006/relationships/hyperlink" Target="https://www.google.com/url?q=https://www.sign-lang.uni-hamburg.de/dicta-sign/portal/&amp;sa=D&amp;source=editors&amp;ust=1652432849324391&amp;usg=AOvVaw2Qz-RnN9cs4eiW7FzEEldW" TargetMode="External"/><Relationship Id="rId102" Type="http://schemas.openxmlformats.org/officeDocument/2006/relationships/hyperlink" Target="https://www.google.com/url?q=https://arxiv.org/pdf/2007.12530.pdf&amp;sa=D&amp;source=editors&amp;ust=1652432849324151&amp;usg=AOvVaw3C5FIquh0H-cH6e6Ajo6Ci" TargetMode="External"/><Relationship Id="rId101" Type="http://schemas.openxmlformats.org/officeDocument/2006/relationships/hyperlink" Target="https://www.google.com/url?q=https://vcl.iti.gr/dataset/gsl/&amp;sa=D&amp;source=editors&amp;ust=1652432849324078&amp;usg=AOvVaw0FpFEReHP5dABO-hO_QbDS" TargetMode="External"/><Relationship Id="rId100" Type="http://schemas.openxmlformats.org/officeDocument/2006/relationships/hyperlink" Target="https://www.google.com/url?q=https://www.sign-lang.uni-hamburg.de/dgs-korpus/files/inhalt_pdf/LREC2018-Jahn_et_al.pdf&amp;sa=D&amp;source=editors&amp;ust=1652432849323529&amp;usg=AOvVaw3B6DPG0FnjwaPicGYfHpvP" TargetMode="External"/><Relationship Id="rId10" Type="http://schemas.openxmlformats.org/officeDocument/2006/relationships/hyperlink" Target="https://www.google.com/url?q=http://www-i6.informatik.rwth-aachen.de/~dreuw/fingerspelling.php&amp;sa=D&amp;source=editors&amp;ust=1652432849295186&amp;usg=AOvVaw1IIk7uxLdVZw_DBIul4KHR" TargetMode="Externa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数据的采集中需不需要进行相应的预处理，平滑去噪等，可以直接上传在</a:t>
            </a:r>
            <a:r>
              <a:rPr lang="en-US" altLang="zh-CN" sz="1200" b="0" i="0" kern="1200" dirty="0">
                <a:solidFill>
                  <a:schemeClr val="tx1"/>
                </a:solidFill>
                <a:effectLst/>
                <a:latin typeface="+mn-lt"/>
                <a:ea typeface="+mn-ea"/>
                <a:cs typeface="+mn-cs"/>
              </a:rPr>
              <a:t>PC</a:t>
            </a:r>
            <a:r>
              <a:rPr lang="zh-CN" altLang="en-US" sz="1200" b="0" i="0" kern="1200" dirty="0">
                <a:solidFill>
                  <a:schemeClr val="tx1"/>
                </a:solidFill>
                <a:effectLst/>
                <a:latin typeface="+mn-lt"/>
                <a:ea typeface="+mn-ea"/>
                <a:cs typeface="+mn-cs"/>
              </a:rPr>
              <a:t>端进行处理</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手势切割划分，什么时候开始，什么时候结束</a:t>
            </a:r>
            <a:endParaRPr lang="zh-CN" altLang="en-US"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如何找到一个</a:t>
            </a:r>
            <a:r>
              <a:rPr lang="en-US" altLang="zh-CN" sz="1200" b="0" i="0" kern="1200" dirty="0">
                <a:solidFill>
                  <a:schemeClr val="tx1"/>
                </a:solidFill>
                <a:effectLst/>
                <a:latin typeface="+mn-lt"/>
                <a:ea typeface="+mn-ea"/>
                <a:cs typeface="+mn-cs"/>
              </a:rPr>
              <a:t>AI</a:t>
            </a:r>
            <a:r>
              <a:rPr lang="zh-CN" altLang="en-US" sz="1200" b="0" i="0" kern="1200" dirty="0">
                <a:solidFill>
                  <a:schemeClr val="tx1"/>
                </a:solidFill>
                <a:effectLst/>
                <a:latin typeface="+mn-lt"/>
                <a:ea typeface="+mn-ea"/>
                <a:cs typeface="+mn-cs"/>
              </a:rPr>
              <a:t>模型能够识别手语</a:t>
            </a:r>
            <a:endParaRPr lang="zh-CN" altLang="en-US" sz="1200" b="0" i="0" kern="1200" dirty="0">
              <a:solidFill>
                <a:schemeClr val="tx1"/>
              </a:solidFill>
              <a:effectLst/>
              <a:latin typeface="+mn-lt"/>
              <a:ea typeface="+mn-ea"/>
              <a:cs typeface="+mn-cs"/>
            </a:endParaRPr>
          </a:p>
          <a:p>
            <a:r>
              <a:rPr lang="en-US" altLang="zh-CN" dirty="0"/>
              <a:t>- [ ] </a:t>
            </a:r>
            <a:r>
              <a:rPr lang="zh-CN" altLang="en-US" dirty="0"/>
              <a:t>视频数据获取（目前是中科大手语数据集，</a:t>
            </a:r>
            <a:r>
              <a:rPr lang="en-US" altLang="zh-CN" dirty="0"/>
              <a:t>RGB</a:t>
            </a:r>
            <a:r>
              <a:rPr lang="zh-CN" altLang="en-US" dirty="0"/>
              <a:t>和深度</a:t>
            </a:r>
            <a:r>
              <a:rPr lang="en-US" altLang="zh-CN" dirty="0"/>
              <a:t>clips</a:t>
            </a:r>
            <a:r>
              <a:rPr lang="zh-CN" altLang="en-US" dirty="0"/>
              <a:t>，需要自己提取坐标点位置），找一下日常动态手势数据集，最好有骨骼点标记数据）</a:t>
            </a:r>
            <a:endParaRPr lang="zh-CN" altLang="en-US" dirty="0"/>
          </a:p>
          <a:p>
            <a:r>
              <a:rPr lang="en-US" altLang="zh-CN" dirty="0"/>
              <a:t>- [ ] </a:t>
            </a:r>
            <a:r>
              <a:rPr lang="zh-CN" altLang="en-US" dirty="0"/>
              <a:t>手部关键点坐标提取，利用</a:t>
            </a:r>
            <a:r>
              <a:rPr lang="en-US" altLang="zh-CN" dirty="0" err="1"/>
              <a:t>Openpose</a:t>
            </a:r>
            <a:r>
              <a:rPr lang="en-US" altLang="zh-CN" dirty="0"/>
              <a:t> </a:t>
            </a:r>
            <a:r>
              <a:rPr lang="zh-CN" altLang="en-US" dirty="0"/>
              <a:t>提取</a:t>
            </a:r>
            <a:r>
              <a:rPr lang="en-US" altLang="zh-CN" dirty="0"/>
              <a:t>RGB </a:t>
            </a:r>
            <a:r>
              <a:rPr lang="zh-CN" altLang="en-US" dirty="0"/>
              <a:t>视频中手部坐标点信息，</a:t>
            </a:r>
            <a:r>
              <a:rPr lang="en-US" altLang="zh-CN" dirty="0"/>
              <a:t>GPU </a:t>
            </a:r>
            <a:r>
              <a:rPr lang="zh-CN" altLang="en-US" dirty="0"/>
              <a:t>内存不足，提取信息不好，计划回校用学校服务器处理数据。有一个没有关注问题，获取的数据是</a:t>
            </a:r>
            <a:r>
              <a:rPr lang="en-US" altLang="zh-CN" dirty="0"/>
              <a:t>2D </a:t>
            </a:r>
            <a:r>
              <a:rPr lang="zh-CN" altLang="en-US" dirty="0"/>
              <a:t>的还是</a:t>
            </a:r>
            <a:r>
              <a:rPr lang="en-US" altLang="zh-CN" dirty="0"/>
              <a:t>3D </a:t>
            </a:r>
            <a:r>
              <a:rPr lang="zh-CN" altLang="en-US" dirty="0"/>
              <a:t>的，能获取手的朝向数据吗？</a:t>
            </a:r>
            <a:endParaRPr lang="zh-CN" altLang="en-US" dirty="0"/>
          </a:p>
          <a:p>
            <a:r>
              <a:rPr lang="en-US" altLang="zh-CN" dirty="0"/>
              <a:t>- [ ] </a:t>
            </a:r>
            <a:r>
              <a:rPr lang="zh-CN" altLang="en-US" dirty="0"/>
              <a:t>特征提取包括    ， 这里有个疑问，是直接用这些数据作为输入还是 添加 例如整体手弯曲度，协方差矩阵等等</a:t>
            </a:r>
            <a:endParaRPr lang="zh-CN" altLang="en-US" dirty="0"/>
          </a:p>
          <a:p>
            <a:r>
              <a:rPr lang="zh-CN" altLang="en-US" dirty="0"/>
              <a:t>  </a:t>
            </a:r>
            <a:r>
              <a:rPr lang="en-US" altLang="zh-CN" dirty="0"/>
              <a:t>- [ ] </a:t>
            </a:r>
            <a:r>
              <a:rPr lang="zh-CN" altLang="en-US" dirty="0"/>
              <a:t>坐标点转手指弯曲度</a:t>
            </a:r>
            <a:endParaRPr lang="zh-CN" altLang="en-US" dirty="0"/>
          </a:p>
          <a:p>
            <a:r>
              <a:rPr lang="zh-CN" altLang="en-US" dirty="0"/>
              <a:t>  </a:t>
            </a:r>
            <a:r>
              <a:rPr lang="en-US" altLang="zh-CN" dirty="0"/>
              <a:t>- [ ] </a:t>
            </a:r>
            <a:r>
              <a:rPr lang="zh-CN" altLang="en-US" dirty="0"/>
              <a:t>手朝向</a:t>
            </a:r>
            <a:endParaRPr lang="zh-CN" altLang="en-US" dirty="0"/>
          </a:p>
          <a:p>
            <a:r>
              <a:rPr lang="zh-CN" altLang="en-US" dirty="0"/>
              <a:t>  </a:t>
            </a:r>
            <a:r>
              <a:rPr lang="en-US" altLang="zh-CN" dirty="0"/>
              <a:t>- [ ] </a:t>
            </a:r>
            <a:r>
              <a:rPr lang="zh-CN" altLang="en-US" dirty="0"/>
              <a:t>手运动速度</a:t>
            </a:r>
            <a:endParaRPr lang="zh-CN" altLang="en-US" dirty="0"/>
          </a:p>
          <a:p>
            <a:r>
              <a:rPr lang="en-US" altLang="zh-CN" dirty="0"/>
              <a:t>- [ ] </a:t>
            </a:r>
            <a:r>
              <a:rPr lang="zh-CN" altLang="en-US" dirty="0"/>
              <a:t>使用什么</a:t>
            </a:r>
            <a:r>
              <a:rPr lang="en-US" altLang="zh-CN" dirty="0"/>
              <a:t>AI </a:t>
            </a:r>
            <a:r>
              <a:rPr lang="zh-CN" altLang="en-US" dirty="0"/>
              <a:t>模型进行训练，（总下面论文中提到的模型中找下开源的运行）</a:t>
            </a:r>
            <a:endParaRPr lang="zh-CN" altLang="en-US" dirty="0"/>
          </a:p>
          <a:p>
            <a:r>
              <a:rPr lang="en-US" altLang="zh-CN" dirty="0"/>
              <a:t>- [ ] 3D </a:t>
            </a:r>
            <a:r>
              <a:rPr lang="zh-CN" altLang="en-US" dirty="0"/>
              <a:t>手势渲染功能  （之前的是直接利用</a:t>
            </a:r>
            <a:r>
              <a:rPr lang="en-US" altLang="zh-CN" dirty="0" err="1"/>
              <a:t>openpose</a:t>
            </a:r>
            <a:r>
              <a:rPr lang="en-US" altLang="zh-CN" dirty="0"/>
              <a:t> </a:t>
            </a:r>
            <a:r>
              <a:rPr lang="zh-CN" altLang="en-US" dirty="0"/>
              <a:t>自带的功能在</a:t>
            </a:r>
            <a:r>
              <a:rPr lang="en-US" altLang="zh-CN" dirty="0"/>
              <a:t>RGB </a:t>
            </a:r>
            <a:r>
              <a:rPr lang="zh-CN" altLang="en-US" dirty="0"/>
              <a:t>视频留数据中画出骨骼点）</a:t>
            </a:r>
            <a:endParaRPr lang="zh-CN" altLang="en-US" dirty="0"/>
          </a:p>
          <a:p>
            <a:endParaRPr lang="zh-CN" altLang="en-US" dirty="0"/>
          </a:p>
          <a:p>
            <a:endParaRPr lang="zh-CN" altLang="en-US" dirty="0"/>
          </a:p>
          <a:p>
            <a:endParaRPr lang="zh-CN" altLang="en-US" dirty="0"/>
          </a:p>
          <a:p>
            <a:endParaRPr lang="zh-CN" altLang="en-US" dirty="0"/>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烧录方式：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\FlashMethods.html</a:t>
            </a:r>
            <a:endParaRPr lang="en-US" altLang="zh-CN" dirty="0"/>
          </a:p>
          <a:p>
            <a:r>
              <a:rPr lang="zh-CN" altLang="en-US" dirty="0"/>
              <a:t>使用介绍：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\Arduino-Learning-Record.html</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en-US" altLang="zh-CN" dirty="0"/>
          </a:p>
          <a:p>
            <a:r>
              <a:rPr lang="zh-CN" altLang="en-US" dirty="0"/>
              <a:t>量化图片： </a:t>
            </a:r>
            <a:r>
              <a:rPr lang="en-US" altLang="zh-CN" dirty="0"/>
              <a:t>D:\work_OneNote\OneDrive - tju.edu.cn\</a:t>
            </a:r>
            <a:r>
              <a:rPr lang="zh-CN" altLang="en-US" dirty="0"/>
              <a:t>文档</a:t>
            </a:r>
            <a:r>
              <a:rPr lang="en-US" altLang="zh-CN" dirty="0"/>
              <a:t>\work_</a:t>
            </a:r>
            <a:r>
              <a:rPr lang="zh-CN" altLang="en-US" dirty="0"/>
              <a:t>组会比赛</a:t>
            </a:r>
            <a:r>
              <a:rPr lang="en-US" altLang="zh-CN" dirty="0"/>
              <a:t>\</a:t>
            </a:r>
            <a:r>
              <a:rPr lang="zh-CN" altLang="en-US" dirty="0"/>
              <a:t>数据手套</a:t>
            </a:r>
            <a:r>
              <a:rPr lang="en-US" altLang="zh-CN" dirty="0"/>
              <a:t>\</a:t>
            </a:r>
            <a:r>
              <a:rPr lang="en-US" altLang="zh-CN" dirty="0" err="1"/>
              <a:t>DashBoard</a:t>
            </a:r>
            <a:r>
              <a:rPr lang="en-US" altLang="zh-CN" dirty="0"/>
              <a:t>\</a:t>
            </a:r>
            <a:r>
              <a:rPr lang="en-US" altLang="zh-CN" dirty="0" err="1"/>
              <a:t>src</a:t>
            </a:r>
            <a:r>
              <a:rPr lang="en-US" altLang="zh-CN" dirty="0"/>
              <a:t>\tools\</a:t>
            </a:r>
            <a:r>
              <a:rPr lang="en-US" altLang="zh-CN" dirty="0" err="1"/>
              <a:t>pngresult</a:t>
            </a:r>
            <a:r>
              <a:rPr lang="en-US" altLang="zh-CN"/>
              <a:t>\validation\validation1621863387.0423715.txt.png</a:t>
            </a:r>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en-US" altLang="zh-CN" dirty="0"/>
          </a:p>
          <a:p>
            <a:r>
              <a:rPr lang="zh-CN" altLang="en-US" dirty="0"/>
              <a:t>量化图片： </a:t>
            </a:r>
            <a:r>
              <a:rPr lang="en-US" altLang="zh-CN" dirty="0"/>
              <a:t>D:\work_OneNote\OneDrive - tju.edu.cn\</a:t>
            </a:r>
            <a:r>
              <a:rPr lang="zh-CN" altLang="en-US" dirty="0"/>
              <a:t>文档</a:t>
            </a:r>
            <a:r>
              <a:rPr lang="en-US" altLang="zh-CN" dirty="0"/>
              <a:t>\work_</a:t>
            </a:r>
            <a:r>
              <a:rPr lang="zh-CN" altLang="en-US" dirty="0"/>
              <a:t>组会比赛</a:t>
            </a:r>
            <a:r>
              <a:rPr lang="en-US" altLang="zh-CN" dirty="0"/>
              <a:t>\</a:t>
            </a:r>
            <a:r>
              <a:rPr lang="zh-CN" altLang="en-US" dirty="0"/>
              <a:t>数据手套</a:t>
            </a:r>
            <a:r>
              <a:rPr lang="en-US" altLang="zh-CN" dirty="0"/>
              <a:t>\</a:t>
            </a:r>
            <a:r>
              <a:rPr lang="en-US" altLang="zh-CN" dirty="0" err="1"/>
              <a:t>DashBoard</a:t>
            </a:r>
            <a:r>
              <a:rPr lang="en-US" altLang="zh-CN" dirty="0"/>
              <a:t>\</a:t>
            </a:r>
            <a:r>
              <a:rPr lang="en-US" altLang="zh-CN" dirty="0" err="1"/>
              <a:t>src</a:t>
            </a:r>
            <a:r>
              <a:rPr lang="en-US" altLang="zh-CN" dirty="0"/>
              <a:t>\tools\</a:t>
            </a:r>
            <a:r>
              <a:rPr lang="en-US" altLang="zh-CN" dirty="0" err="1"/>
              <a:t>pngresult</a:t>
            </a:r>
            <a:r>
              <a:rPr lang="en-US" altLang="zh-CN"/>
              <a:t>\validation\validation1621863387.0423715.txt.png</a:t>
            </a:r>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 </a:t>
            </a:r>
            <a:r>
              <a:rPr lang="zh-CN" altLang="en-US" dirty="0"/>
              <a:t>和 </a:t>
            </a:r>
            <a:r>
              <a:rPr lang="en-US" altLang="zh-CN" dirty="0"/>
              <a:t>z </a:t>
            </a:r>
            <a:r>
              <a:rPr lang="zh-CN" altLang="en-US" dirty="0"/>
              <a:t>是动态的，用其他符号代替， 图片链接： </a:t>
            </a:r>
            <a:r>
              <a:rPr lang="en-US" altLang="zh-CN" dirty="0"/>
              <a:t>https://www.bilibili.com/video/av753338725/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 </a:t>
            </a:r>
            <a:r>
              <a:rPr lang="zh-CN" altLang="en-US" dirty="0"/>
              <a:t>和 </a:t>
            </a:r>
            <a:r>
              <a:rPr lang="en-US" altLang="zh-CN" dirty="0"/>
              <a:t>z </a:t>
            </a:r>
            <a:r>
              <a:rPr lang="zh-CN" altLang="en-US" dirty="0"/>
              <a:t>是动态的，用其他符号代替， 图片链接： </a:t>
            </a:r>
            <a:r>
              <a:rPr lang="en-US" altLang="zh-CN" dirty="0"/>
              <a:t>https://www.bilibili.com/video/av753338725/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 </a:t>
            </a:r>
            <a:r>
              <a:rPr lang="zh-CN" altLang="en-US" dirty="0"/>
              <a:t>和 </a:t>
            </a:r>
            <a:r>
              <a:rPr lang="en-US" altLang="zh-CN" dirty="0"/>
              <a:t>z </a:t>
            </a:r>
            <a:r>
              <a:rPr lang="zh-CN" altLang="en-US" dirty="0"/>
              <a:t>是动态的，用其他符号代替， 图片链接： </a:t>
            </a:r>
            <a:r>
              <a:rPr lang="en-US" altLang="zh-CN" dirty="0"/>
              <a:t>https://www.bilibili.com/video/av753338725/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J </a:t>
            </a:r>
            <a:r>
              <a:rPr lang="zh-CN" altLang="en-US" dirty="0"/>
              <a:t>和 </a:t>
            </a:r>
            <a:r>
              <a:rPr lang="en-US" altLang="zh-CN" dirty="0"/>
              <a:t>z </a:t>
            </a:r>
            <a:r>
              <a:rPr lang="zh-CN" altLang="en-US" dirty="0"/>
              <a:t>是动态的，用其他符号代替， 图片链接： </a:t>
            </a:r>
            <a:r>
              <a:rPr lang="en-US" altLang="zh-CN" dirty="0"/>
              <a:t>https://www.bilibili.com/video/av753338725/</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0" i="0" dirty="0">
                <a:effectLst/>
                <a:latin typeface="Arial" panose="020B0604020202020204" pitchFamily="34" charset="0"/>
              </a:rPr>
              <a:t>数据集来自： </a:t>
            </a:r>
            <a:r>
              <a:rPr lang="en-US" altLang="zh-CN" b="0" i="0" dirty="0" err="1">
                <a:effectLst/>
                <a:latin typeface="Arial" panose="020B0604020202020204" pitchFamily="34" charset="0"/>
              </a:rPr>
              <a:t>ActivityNet</a:t>
            </a:r>
            <a:r>
              <a:rPr lang="en-US" altLang="zh-CN" b="0" i="0" dirty="0">
                <a:effectLst/>
                <a:latin typeface="Arial" panose="020B0604020202020204" pitchFamily="34" charset="0"/>
              </a:rPr>
              <a:t> [9], Kinetics700 [12],HMDB51 [44], MPIIHPD [3], UCF101 [84], Charades [83], AVA [26], MSRdailyactivity3D [49], and NTU RGB-D [51].</a:t>
            </a:r>
            <a:endParaRPr lang="en-US" altLang="zh-CN" b="0" i="0" dirty="0">
              <a:effectLst/>
              <a:latin typeface="Arial" panose="020B0604020202020204" pitchFamily="34" charset="0"/>
            </a:endParaRPr>
          </a:p>
          <a:p>
            <a:endParaRPr lang="en-US" altLang="zh-CN" b="0" i="0" dirty="0">
              <a:effectLst/>
              <a:latin typeface="Arial" panose="020B0604020202020204" pitchFamily="34" charset="0"/>
            </a:endParaRPr>
          </a:p>
          <a:p>
            <a:r>
              <a:rPr lang="en-US" altLang="zh-CN" b="0" i="0" dirty="0">
                <a:effectLst/>
                <a:latin typeface="Arial" panose="020B0604020202020204" pitchFamily="34" charset="0"/>
              </a:rPr>
              <a:t>four complex activities present in PAMAP2, namely vacuum cleaning, ironing, rope jumping and cycling</a:t>
            </a:r>
            <a:br>
              <a:rPr lang="en-US" altLang="zh-CN" dirty="0"/>
            </a:br>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fontScale="25000" lnSpcReduction="20000"/>
          </a:bodyPr>
          <a:lstStyle/>
          <a:p>
            <a:r>
              <a:rPr lang="zh-CN" altLang="en-US" dirty="0"/>
              <a:t>详细地址：</a:t>
            </a:r>
            <a:r>
              <a:rPr lang="en-US" altLang="zh-CN" dirty="0"/>
              <a:t>https://how2sign.github.io/related_datasets.html</a:t>
            </a:r>
            <a:endParaRPr lang="en-US" altLang="zh-CN" dirty="0"/>
          </a:p>
          <a:p>
            <a:endParaRPr lang="en-US" altLang="zh-CN" dirty="0"/>
          </a:p>
          <a:p>
            <a:br>
              <a:rPr lang="en-US" altLang="zh-CN" dirty="0"/>
            </a:br>
            <a:r>
              <a:rPr lang="en-US" altLang="zh-CN" sz="1800" b="1" dirty="0">
                <a:solidFill>
                  <a:srgbClr val="444444"/>
                </a:solidFill>
                <a:effectLst/>
                <a:latin typeface="docs-Lato"/>
              </a:rPr>
              <a:t>Finger Spelling Datasets</a:t>
            </a:r>
            <a:endParaRPr lang="en-US" altLang="zh-CN" dirty="0">
              <a:effectLst/>
            </a:endParaRPr>
          </a:p>
          <a:p>
            <a:pPr algn="ctr" rtl="0" fontAlgn="b"/>
            <a:r>
              <a:rPr lang="en-US" altLang="zh-CN" sz="1800" b="1" dirty="0" err="1">
                <a:solidFill>
                  <a:srgbClr val="444444"/>
                </a:solidFill>
                <a:effectLst/>
                <a:latin typeface="docs-Lato"/>
              </a:rPr>
              <a:t>DatasetLanguageContentVocabDuration</a:t>
            </a:r>
            <a:r>
              <a:rPr lang="en-US" altLang="zh-CN" sz="1800" b="1" dirty="0">
                <a:solidFill>
                  <a:srgbClr val="444444"/>
                </a:solidFill>
                <a:effectLst/>
                <a:latin typeface="docs-Lato"/>
              </a:rPr>
              <a:t> (h)</a:t>
            </a:r>
            <a:endParaRPr lang="en-US" altLang="zh-CN" sz="1800" b="1" dirty="0">
              <a:solidFill>
                <a:srgbClr val="444444"/>
              </a:solidFill>
              <a:effectLst/>
              <a:latin typeface="docs-Lato"/>
            </a:endParaRPr>
          </a:p>
          <a:p>
            <a:pPr algn="ctr" rtl="0" fontAlgn="b"/>
            <a:r>
              <a:rPr lang="en-US" altLang="zh-CN" sz="1800" b="1" dirty="0">
                <a:solidFill>
                  <a:srgbClr val="444444"/>
                </a:solidFill>
                <a:effectLst/>
                <a:latin typeface="docs-Lato"/>
              </a:rPr>
              <a:t>#SamplesDomain#Signers</a:t>
            </a:r>
            <a:endParaRPr lang="en-US" altLang="zh-CN" sz="1800" b="1" dirty="0">
              <a:solidFill>
                <a:srgbClr val="444444"/>
              </a:solidFill>
              <a:effectLst/>
              <a:latin typeface="docs-Lato"/>
            </a:endParaRPr>
          </a:p>
          <a:p>
            <a:r>
              <a:rPr lang="en-US" altLang="zh-CN" sz="1800" b="1" dirty="0" err="1">
                <a:solidFill>
                  <a:srgbClr val="444444"/>
                </a:solidFill>
                <a:effectLst/>
                <a:latin typeface="docs-Lato"/>
              </a:rPr>
              <a:t>ResolutionDownloadPublicationAvailable</a:t>
            </a:r>
            <a:r>
              <a:rPr lang="en-US" altLang="zh-CN" sz="1800" b="1" dirty="0">
                <a:solidFill>
                  <a:srgbClr val="444444"/>
                </a:solidFill>
                <a:effectLst/>
                <a:latin typeface="docs-Lato"/>
              </a:rPr>
              <a:t>?</a:t>
            </a:r>
            <a:endParaRPr lang="en-US" altLang="zh-CN" dirty="0">
              <a:effectLst/>
            </a:endParaRPr>
          </a:p>
          <a:p>
            <a:r>
              <a:rPr lang="en-US" altLang="zh-CN" sz="1800" u="none" strike="noStrike" dirty="0" err="1">
                <a:solidFill>
                  <a:srgbClr val="3498DB"/>
                </a:solidFill>
                <a:effectLst/>
                <a:latin typeface="docs-Lato"/>
                <a:hlinkClick r:id="rId3"/>
              </a:rPr>
              <a:t>ChicagoFSWild</a:t>
            </a:r>
            <a:r>
              <a:rPr lang="en-US" altLang="zh-CN" sz="1800" dirty="0" err="1">
                <a:solidFill>
                  <a:srgbClr val="444444"/>
                </a:solidFill>
                <a:effectLst/>
                <a:latin typeface="docs-Lato"/>
              </a:rPr>
              <a:t>American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26--7,304 SequencesLetters160vary</a:t>
            </a:r>
            <a:r>
              <a:rPr lang="en-US" altLang="zh-CN" sz="1800" u="none" strike="noStrike" dirty="0">
                <a:solidFill>
                  <a:srgbClr val="1155CC"/>
                </a:solidFill>
                <a:effectLst/>
                <a:latin typeface="docs-Lato"/>
                <a:hlinkClick r:id="rId4"/>
              </a:rPr>
              <a:t>link</a:t>
            </a:r>
            <a:r>
              <a:rPr lang="en-US" altLang="zh-CN" sz="1800" dirty="0">
                <a:solidFill>
                  <a:srgbClr val="444444"/>
                </a:solidFill>
                <a:effectLst/>
                <a:latin typeface="docs-Lato"/>
              </a:rPr>
              <a:t>B. Shi et al. (</a:t>
            </a:r>
            <a:r>
              <a:rPr lang="en-US" altLang="zh-CN" sz="1800" u="none" strike="noStrike" dirty="0">
                <a:solidFill>
                  <a:srgbClr val="1155CC"/>
                </a:solidFill>
                <a:effectLst/>
                <a:latin typeface="docs-Lato"/>
                <a:hlinkClick r:id="rId5"/>
              </a:rPr>
              <a:t>2018</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6"/>
              </a:rPr>
              <a:t>ChicagoFSWild+</a:t>
            </a:r>
            <a:r>
              <a:rPr lang="en-US" altLang="zh-CN" sz="1800" dirty="0" err="1">
                <a:solidFill>
                  <a:srgbClr val="444444"/>
                </a:solidFill>
                <a:effectLst/>
                <a:latin typeface="docs-Lato"/>
              </a:rPr>
              <a:t>American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26--55,232 SequencesLetters260vary</a:t>
            </a:r>
            <a:r>
              <a:rPr lang="en-US" altLang="zh-CN" sz="1800" u="none" strike="noStrike" dirty="0">
                <a:solidFill>
                  <a:srgbClr val="1155CC"/>
                </a:solidFill>
                <a:effectLst/>
                <a:latin typeface="docs-Lato"/>
                <a:hlinkClick r:id="rId7"/>
              </a:rPr>
              <a:t>link</a:t>
            </a:r>
            <a:r>
              <a:rPr lang="en-US" altLang="zh-CN" sz="1800" dirty="0">
                <a:solidFill>
                  <a:srgbClr val="444444"/>
                </a:solidFill>
                <a:effectLst/>
                <a:latin typeface="docs-Lato"/>
              </a:rPr>
              <a:t>B. Shi et al. (</a:t>
            </a:r>
            <a:r>
              <a:rPr lang="en-US" altLang="zh-CN" sz="1800" u="none" strike="noStrike" dirty="0">
                <a:solidFill>
                  <a:srgbClr val="1155CC"/>
                </a:solidFill>
                <a:effectLst/>
                <a:latin typeface="docs-Lato"/>
                <a:hlinkClick r:id="rId8"/>
              </a:rPr>
              <a:t>2019</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9"/>
              </a:rPr>
              <a:t>RWTH </a:t>
            </a:r>
            <a:r>
              <a:rPr lang="en-US" altLang="zh-CN" sz="1800" u="none" strike="noStrike" dirty="0" err="1">
                <a:solidFill>
                  <a:srgbClr val="3498DB"/>
                </a:solidFill>
                <a:effectLst/>
                <a:latin typeface="docs-Lato"/>
                <a:hlinkClick r:id="rId9"/>
              </a:rPr>
              <a:t>Fingerspelling</a:t>
            </a:r>
            <a:r>
              <a:rPr lang="en-US" altLang="zh-CN" sz="1800" dirty="0" err="1">
                <a:solidFill>
                  <a:srgbClr val="444444"/>
                </a:solidFill>
                <a:effectLst/>
                <a:latin typeface="docs-Lato"/>
              </a:rPr>
              <a:t>German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20--1,400 </a:t>
            </a:r>
            <a:r>
              <a:rPr lang="en-US" altLang="zh-CN" sz="1800" dirty="0" err="1">
                <a:solidFill>
                  <a:srgbClr val="444444"/>
                </a:solidFill>
                <a:effectLst/>
                <a:latin typeface="docs-Lato"/>
              </a:rPr>
              <a:t>ImagesLetters</a:t>
            </a:r>
            <a:r>
              <a:rPr lang="en-US" altLang="zh-CN" sz="1800" dirty="0">
                <a:solidFill>
                  <a:srgbClr val="444444"/>
                </a:solidFill>
                <a:effectLst/>
                <a:latin typeface="docs-Lato"/>
              </a:rPr>
              <a:t>/numbers20320x240</a:t>
            </a:r>
            <a:r>
              <a:rPr lang="en-US" altLang="zh-CN" sz="1800" u="none" strike="noStrike" dirty="0">
                <a:solidFill>
                  <a:srgbClr val="1155CC"/>
                </a:solidFill>
                <a:effectLst/>
                <a:latin typeface="docs-Lato"/>
                <a:hlinkClick r:id="rId10"/>
              </a:rPr>
              <a:t>link</a:t>
            </a:r>
            <a:r>
              <a:rPr lang="en-US" altLang="zh-CN" sz="1800" dirty="0">
                <a:solidFill>
                  <a:srgbClr val="444444"/>
                </a:solidFill>
                <a:effectLst/>
                <a:latin typeface="docs-Lato"/>
              </a:rPr>
              <a:t>Dreuw et al. (</a:t>
            </a:r>
            <a:r>
              <a:rPr lang="en-US" altLang="zh-CN" sz="1800" u="none" strike="noStrike" dirty="0">
                <a:solidFill>
                  <a:srgbClr val="1155CC"/>
                </a:solidFill>
                <a:effectLst/>
                <a:latin typeface="docs-Lato"/>
                <a:hlinkClick r:id="rId11"/>
              </a:rPr>
              <a:t>2006</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b="1" dirty="0">
                <a:solidFill>
                  <a:srgbClr val="444444"/>
                </a:solidFill>
                <a:effectLst/>
                <a:latin typeface="docs-Lato"/>
              </a:rPr>
              <a:t>Isolated (single) Signs Datasets</a:t>
            </a:r>
            <a:endParaRPr lang="en-US" altLang="zh-CN" dirty="0">
              <a:effectLst/>
            </a:endParaRPr>
          </a:p>
          <a:p>
            <a:pPr algn="ctr" rtl="0" fontAlgn="b"/>
            <a:r>
              <a:rPr lang="en-US" altLang="zh-CN" sz="1800" b="1" dirty="0" err="1">
                <a:solidFill>
                  <a:srgbClr val="444444"/>
                </a:solidFill>
                <a:effectLst/>
                <a:latin typeface="docs-Lato"/>
              </a:rPr>
              <a:t>DatasetLanguageContentVocabDuration</a:t>
            </a:r>
            <a:r>
              <a:rPr lang="en-US" altLang="zh-CN" sz="1800" b="1" dirty="0">
                <a:solidFill>
                  <a:srgbClr val="444444"/>
                </a:solidFill>
                <a:effectLst/>
                <a:latin typeface="docs-Lato"/>
              </a:rPr>
              <a:t> (h)</a:t>
            </a:r>
            <a:endParaRPr lang="en-US" altLang="zh-CN" sz="1800" b="1" dirty="0">
              <a:solidFill>
                <a:srgbClr val="444444"/>
              </a:solidFill>
              <a:effectLst/>
              <a:latin typeface="docs-Lato"/>
            </a:endParaRPr>
          </a:p>
          <a:p>
            <a:pPr algn="ctr" rtl="0" fontAlgn="b"/>
            <a:r>
              <a:rPr lang="en-US" altLang="zh-CN" sz="1800" b="1" dirty="0">
                <a:solidFill>
                  <a:srgbClr val="444444"/>
                </a:solidFill>
                <a:effectLst/>
                <a:latin typeface="docs-Lato"/>
              </a:rPr>
              <a:t>#Samples</a:t>
            </a:r>
            <a:r>
              <a:rPr lang="en-US" altLang="zh-CN" sz="1800" b="1" dirty="0">
                <a:solidFill>
                  <a:srgbClr val="444444"/>
                </a:solidFill>
                <a:effectLst/>
                <a:latin typeface="docs-docs-Lato"/>
              </a:rPr>
              <a:t>Domain</a:t>
            </a:r>
            <a:r>
              <a:rPr lang="en-US" altLang="zh-CN" sz="1800" b="1" dirty="0">
                <a:solidFill>
                  <a:srgbClr val="444444"/>
                </a:solidFill>
                <a:effectLst/>
                <a:latin typeface="docs-Lato"/>
              </a:rPr>
              <a:t>#Signers</a:t>
            </a:r>
            <a:endParaRPr lang="en-US" altLang="zh-CN" sz="1800" b="1" dirty="0">
              <a:solidFill>
                <a:srgbClr val="444444"/>
              </a:solidFill>
              <a:effectLst/>
              <a:latin typeface="docs-Lato"/>
            </a:endParaRPr>
          </a:p>
          <a:p>
            <a:r>
              <a:rPr lang="en-US" altLang="zh-CN" sz="1800" b="1" dirty="0" err="1">
                <a:solidFill>
                  <a:srgbClr val="444444"/>
                </a:solidFill>
                <a:effectLst/>
                <a:latin typeface="docs-Lato"/>
              </a:rPr>
              <a:t>ResolutionDownloadPublicationAvailable</a:t>
            </a:r>
            <a:r>
              <a:rPr lang="en-US" altLang="zh-CN" sz="1800" b="1" dirty="0">
                <a:solidFill>
                  <a:srgbClr val="444444"/>
                </a:solidFill>
                <a:effectLst/>
                <a:latin typeface="docs-Lato"/>
              </a:rPr>
              <a:t>?</a:t>
            </a:r>
            <a:endParaRPr lang="en-US" altLang="zh-CN" dirty="0">
              <a:effectLst/>
            </a:endParaRPr>
          </a:p>
          <a:p>
            <a:r>
              <a:rPr lang="en-US" altLang="zh-CN" sz="1800" u="none" strike="noStrike" dirty="0" err="1">
                <a:solidFill>
                  <a:srgbClr val="3498DB"/>
                </a:solidFill>
                <a:effectLst/>
                <a:latin typeface="docs-Lato"/>
                <a:hlinkClick r:id="rId12"/>
              </a:rPr>
              <a:t>ASLLVD</a:t>
            </a:r>
            <a:r>
              <a:rPr lang="en-US" altLang="zh-CN" sz="1800" dirty="0" err="1">
                <a:solidFill>
                  <a:srgbClr val="444444"/>
                </a:solidFill>
                <a:effectLst/>
                <a:latin typeface="docs-Lato"/>
              </a:rPr>
              <a:t>American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3,300412,000General6640 x 480</a:t>
            </a:r>
            <a:r>
              <a:rPr lang="en-US" altLang="zh-CN" sz="1800" u="none" strike="noStrike" dirty="0">
                <a:solidFill>
                  <a:srgbClr val="1155CC"/>
                </a:solidFill>
                <a:effectLst/>
                <a:latin typeface="docs-Lato"/>
                <a:hlinkClick r:id="rId13"/>
              </a:rPr>
              <a:t>link</a:t>
            </a:r>
            <a:r>
              <a:rPr lang="en-US" altLang="zh-CN" sz="1800" dirty="0">
                <a:solidFill>
                  <a:srgbClr val="444444"/>
                </a:solidFill>
                <a:effectLst/>
                <a:latin typeface="docs-Lato"/>
              </a:rPr>
              <a:t>Athitsos et al. (</a:t>
            </a:r>
            <a:r>
              <a:rPr lang="en-US" altLang="zh-CN" sz="1800" u="none" strike="noStrike" dirty="0">
                <a:solidFill>
                  <a:srgbClr val="1155CC"/>
                </a:solidFill>
                <a:effectLst/>
                <a:latin typeface="docs-Lato"/>
                <a:hlinkClick r:id="rId14"/>
              </a:rPr>
              <a:t>2008</a:t>
            </a:r>
            <a:r>
              <a:rPr lang="en-US" altLang="zh-CN" sz="1800" dirty="0">
                <a:solidFill>
                  <a:srgbClr val="444444"/>
                </a:solidFill>
                <a:effectLst/>
                <a:latin typeface="docs-Lato"/>
              </a:rPr>
              <a:t>)Partially</a:t>
            </a:r>
            <a:endParaRPr lang="en-US" altLang="zh-CN" dirty="0">
              <a:effectLst/>
            </a:endParaRPr>
          </a:p>
          <a:p>
            <a:r>
              <a:rPr lang="en-US" altLang="zh-CN" sz="1800" u="none" strike="noStrike" dirty="0">
                <a:solidFill>
                  <a:srgbClr val="3498DB"/>
                </a:solidFill>
                <a:effectLst/>
                <a:latin typeface="docs-Lato"/>
                <a:hlinkClick r:id="rId15"/>
              </a:rPr>
              <a:t>MS-</a:t>
            </a:r>
            <a:r>
              <a:rPr lang="en-US" altLang="zh-CN" sz="1800" u="none" strike="noStrike" dirty="0" err="1">
                <a:solidFill>
                  <a:srgbClr val="3498DB"/>
                </a:solidFill>
                <a:effectLst/>
                <a:latin typeface="docs-Lato"/>
                <a:hlinkClick r:id="rId15"/>
              </a:rPr>
              <a:t>ASL</a:t>
            </a:r>
            <a:r>
              <a:rPr lang="en-US" altLang="zh-CN" sz="1800" dirty="0" err="1">
                <a:solidFill>
                  <a:srgbClr val="444444"/>
                </a:solidFill>
                <a:effectLst/>
                <a:latin typeface="docs-Lato"/>
              </a:rPr>
              <a:t>American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1,0002525,000General200vary</a:t>
            </a:r>
            <a:r>
              <a:rPr lang="en-US" altLang="zh-CN" sz="1800" u="none" strike="noStrike" dirty="0">
                <a:solidFill>
                  <a:srgbClr val="1155CC"/>
                </a:solidFill>
                <a:effectLst/>
                <a:latin typeface="docs-Lato"/>
                <a:hlinkClick r:id="rId16"/>
              </a:rPr>
              <a:t>link</a:t>
            </a:r>
            <a:r>
              <a:rPr lang="en-US" altLang="zh-CN" sz="1800" dirty="0">
                <a:solidFill>
                  <a:srgbClr val="444444"/>
                </a:solidFill>
                <a:effectLst/>
                <a:latin typeface="docs-Lato"/>
              </a:rPr>
              <a:t>Joze and Koller (</a:t>
            </a:r>
            <a:r>
              <a:rPr lang="en-US" altLang="zh-CN" sz="1800" u="none" strike="noStrike" dirty="0">
                <a:solidFill>
                  <a:srgbClr val="1155CC"/>
                </a:solidFill>
                <a:effectLst/>
                <a:latin typeface="docs-Lato"/>
                <a:hlinkClick r:id="rId17"/>
              </a:rPr>
              <a:t>2018</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pPr algn="l" rtl="0" fontAlgn="b"/>
            <a:r>
              <a:rPr lang="en-US" altLang="zh-CN" sz="1800" u="none" strike="noStrike" dirty="0">
                <a:solidFill>
                  <a:srgbClr val="3498DB"/>
                </a:solidFill>
                <a:effectLst/>
                <a:latin typeface="docs-Lato"/>
                <a:hlinkClick r:id="rId18"/>
              </a:rPr>
              <a:t>Purdue RVL-</a:t>
            </a:r>
            <a:r>
              <a:rPr lang="en-US" altLang="zh-CN" sz="1800" u="none" strike="noStrike" dirty="0" err="1">
                <a:solidFill>
                  <a:srgbClr val="3498DB"/>
                </a:solidFill>
                <a:effectLst/>
                <a:latin typeface="docs-Lato"/>
                <a:hlinkClick r:id="rId18"/>
              </a:rPr>
              <a:t>SLLL</a:t>
            </a:r>
            <a:r>
              <a:rPr lang="en-US" altLang="zh-CN" sz="1800" dirty="0" err="1">
                <a:solidFill>
                  <a:srgbClr val="444444"/>
                </a:solidFill>
                <a:effectLst/>
                <a:latin typeface="docs-Lato"/>
              </a:rPr>
              <a:t>American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104--2,576General/fingerspelling</a:t>
            </a:r>
            <a:endParaRPr lang="en-US" altLang="zh-CN" sz="1800" dirty="0">
              <a:solidFill>
                <a:srgbClr val="444444"/>
              </a:solidFill>
              <a:effectLst/>
              <a:latin typeface="docs-Lato"/>
            </a:endParaRPr>
          </a:p>
          <a:p>
            <a:r>
              <a:rPr lang="en-US" altLang="zh-CN" sz="1800" dirty="0">
                <a:solidFill>
                  <a:srgbClr val="444444"/>
                </a:solidFill>
                <a:effectLst/>
                <a:latin typeface="docs-Lato"/>
              </a:rPr>
              <a:t>14--contact </a:t>
            </a:r>
            <a:r>
              <a:rPr lang="en-US" altLang="zh-CN" sz="1800" dirty="0" err="1">
                <a:solidFill>
                  <a:srgbClr val="444444"/>
                </a:solidFill>
                <a:effectLst/>
                <a:latin typeface="docs-Lato"/>
              </a:rPr>
              <a:t>authorsMartinez</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19"/>
              </a:rPr>
              <a:t>2002</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20"/>
              </a:rPr>
              <a:t>WLASL</a:t>
            </a:r>
            <a:r>
              <a:rPr lang="en-US" altLang="zh-CN" sz="1800" dirty="0" err="1">
                <a:solidFill>
                  <a:srgbClr val="444444"/>
                </a:solidFill>
                <a:effectLst/>
                <a:latin typeface="docs-Lato"/>
              </a:rPr>
              <a:t>American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2,0001421,083General119vary</a:t>
            </a:r>
            <a:r>
              <a:rPr lang="en-US" altLang="zh-CN" sz="1800" u="none" strike="noStrike" dirty="0">
                <a:solidFill>
                  <a:srgbClr val="1155CC"/>
                </a:solidFill>
                <a:effectLst/>
                <a:latin typeface="docs-Lato"/>
                <a:hlinkClick r:id="rId21"/>
              </a:rPr>
              <a:t>link</a:t>
            </a:r>
            <a:r>
              <a:rPr lang="en-US" altLang="zh-CN" sz="1800" dirty="0">
                <a:solidFill>
                  <a:srgbClr val="444444"/>
                </a:solidFill>
                <a:effectLst/>
                <a:latin typeface="docs-Lato"/>
              </a:rPr>
              <a:t>Li et al. (</a:t>
            </a:r>
            <a:r>
              <a:rPr lang="en-US" altLang="zh-CN" sz="1800" u="none" strike="noStrike" dirty="0">
                <a:solidFill>
                  <a:srgbClr val="1155CC"/>
                </a:solidFill>
                <a:effectLst/>
                <a:latin typeface="docs-Lato"/>
                <a:hlinkClick r:id="rId22"/>
              </a:rPr>
              <a:t>2020</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23"/>
              </a:rPr>
              <a:t>ASL-</a:t>
            </a:r>
            <a:r>
              <a:rPr lang="en-US" altLang="zh-CN" sz="1800" u="none" strike="noStrike" dirty="0" err="1">
                <a:solidFill>
                  <a:srgbClr val="3498DB"/>
                </a:solidFill>
                <a:effectLst/>
                <a:latin typeface="docs-Lato"/>
                <a:hlinkClick r:id="rId23"/>
              </a:rPr>
              <a:t>LEX</a:t>
            </a:r>
            <a:r>
              <a:rPr lang="en-US" altLang="zh-CN" sz="1800" dirty="0" err="1">
                <a:solidFill>
                  <a:srgbClr val="444444"/>
                </a:solidFill>
                <a:effectLst/>
                <a:latin typeface="docs-Lato"/>
              </a:rPr>
              <a:t>American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1000--1000General----</a:t>
            </a:r>
            <a:r>
              <a:rPr lang="en-US" altLang="zh-CN" sz="1800" u="none" strike="noStrike" dirty="0" err="1">
                <a:solidFill>
                  <a:srgbClr val="1155CC"/>
                </a:solidFill>
                <a:effectLst/>
                <a:latin typeface="docs-Lato"/>
                <a:hlinkClick r:id="rId24"/>
              </a:rPr>
              <a:t>link</a:t>
            </a:r>
            <a:r>
              <a:rPr lang="en-US" altLang="zh-CN" sz="1800" dirty="0" err="1">
                <a:solidFill>
                  <a:srgbClr val="444444"/>
                </a:solidFill>
                <a:effectLst/>
                <a:latin typeface="docs-Lato"/>
              </a:rPr>
              <a:t>Caselli</a:t>
            </a:r>
            <a:r>
              <a:rPr lang="en-US" altLang="zh-CN" sz="1800" dirty="0">
                <a:solidFill>
                  <a:srgbClr val="444444"/>
                </a:solidFill>
                <a:effectLst/>
                <a:latin typeface="docs-Lato"/>
              </a:rPr>
              <a:t> et al (</a:t>
            </a:r>
            <a:r>
              <a:rPr lang="en-US" altLang="zh-CN" sz="1800" u="none" strike="noStrike" dirty="0">
                <a:solidFill>
                  <a:srgbClr val="4285F4"/>
                </a:solidFill>
                <a:effectLst/>
                <a:latin typeface="docs-Lato"/>
                <a:hlinkClick r:id="rId25"/>
              </a:rPr>
              <a:t>201</a:t>
            </a:r>
            <a:r>
              <a:rPr lang="en-US" altLang="zh-CN" sz="1800" dirty="0">
                <a:solidFill>
                  <a:srgbClr val="4285F4"/>
                </a:solidFill>
                <a:effectLst/>
                <a:latin typeface="docs-Lato"/>
              </a:rPr>
              <a:t>6</a:t>
            </a:r>
            <a:r>
              <a:rPr lang="en-US" altLang="zh-CN" sz="1800" dirty="0">
                <a:solidFill>
                  <a:srgbClr val="444444"/>
                </a:solidFill>
                <a:effectLst/>
                <a:latin typeface="docs-Lato"/>
              </a:rPr>
              <a:t>)</a:t>
            </a:r>
            <a:r>
              <a:rPr lang="zh-CN" altLang="en-US" sz="1800" dirty="0">
                <a:solidFill>
                  <a:srgbClr val="000000"/>
                </a:solidFill>
                <a:effectLst/>
                <a:latin typeface="docs-Lato"/>
              </a:rPr>
              <a:t>✅</a:t>
            </a:r>
            <a:endParaRPr lang="zh-CN" altLang="en-US" dirty="0">
              <a:effectLst/>
            </a:endParaRPr>
          </a:p>
          <a:p>
            <a:r>
              <a:rPr lang="en-US" altLang="zh-CN" sz="1800" dirty="0">
                <a:solidFill>
                  <a:srgbClr val="3498DB"/>
                </a:solidFill>
                <a:effectLst/>
                <a:latin typeface="docs-Lato"/>
              </a:rPr>
              <a:t>ASL-LEX 2.0</a:t>
            </a:r>
            <a:r>
              <a:rPr lang="en-US" altLang="zh-CN" sz="1800" dirty="0">
                <a:solidFill>
                  <a:srgbClr val="444444"/>
                </a:solidFill>
                <a:effectLst/>
                <a:latin typeface="docs-Lato"/>
              </a:rPr>
              <a:t>American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2,723--2,723General----</a:t>
            </a:r>
            <a:r>
              <a:rPr lang="en-US" altLang="zh-CN" sz="1800" u="none" strike="noStrike" dirty="0" err="1">
                <a:solidFill>
                  <a:srgbClr val="1155CC"/>
                </a:solidFill>
                <a:effectLst/>
                <a:latin typeface="docs-Lato"/>
                <a:hlinkClick r:id="rId26"/>
              </a:rPr>
              <a:t>link</a:t>
            </a:r>
            <a:r>
              <a:rPr lang="en-US" altLang="zh-CN" sz="1800" dirty="0" err="1">
                <a:solidFill>
                  <a:srgbClr val="444444"/>
                </a:solidFill>
                <a:effectLst/>
                <a:latin typeface="docs-Lato"/>
              </a:rPr>
              <a:t>Sevcikova</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27"/>
              </a:rPr>
              <a:t>2021</a:t>
            </a:r>
            <a:r>
              <a:rPr lang="en-US" altLang="zh-CN" sz="1800" dirty="0">
                <a:solidFill>
                  <a:srgbClr val="444444"/>
                </a:solidFill>
                <a:effectLst/>
                <a:latin typeface="docs-Lato"/>
              </a:rPr>
              <a:t>)</a:t>
            </a:r>
            <a:r>
              <a:rPr lang="zh-CN" altLang="en-US" sz="1800" dirty="0">
                <a:solidFill>
                  <a:srgbClr val="000000"/>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28"/>
              </a:rPr>
              <a:t>DEVISIGN</a:t>
            </a:r>
            <a:r>
              <a:rPr lang="en-US" altLang="zh-CN" sz="1800" dirty="0" err="1">
                <a:solidFill>
                  <a:srgbClr val="444444"/>
                </a:solidFill>
                <a:effectLst/>
                <a:latin typeface="docs-Lato"/>
              </a:rPr>
              <a:t>Chinese</a:t>
            </a:r>
            <a:r>
              <a:rPr lang="zh-CN" altLang="en-US" sz="1800" dirty="0">
                <a:solidFill>
                  <a:srgbClr val="000000"/>
                </a:solidFill>
                <a:effectLst/>
                <a:latin typeface="docs-Helvetica Neue"/>
              </a:rPr>
              <a:t>🎥</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4,414--331,050Dictionary30--contact </a:t>
            </a:r>
            <a:r>
              <a:rPr lang="en-US" altLang="zh-CN" sz="1800" dirty="0" err="1">
                <a:solidFill>
                  <a:srgbClr val="444444"/>
                </a:solidFill>
                <a:effectLst/>
                <a:latin typeface="docs-Lato"/>
              </a:rPr>
              <a:t>authorsChai</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29"/>
              </a:rPr>
              <a:t>2014</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30"/>
              </a:rPr>
              <a:t>GSL </a:t>
            </a:r>
            <a:r>
              <a:rPr lang="en-US" altLang="zh-CN" sz="1800" u="none" strike="noStrike" dirty="0" err="1">
                <a:solidFill>
                  <a:srgbClr val="3498DB"/>
                </a:solidFill>
                <a:effectLst/>
                <a:latin typeface="docs-Lato"/>
                <a:hlinkClick r:id="rId30"/>
              </a:rPr>
              <a:t>isol.</a:t>
            </a:r>
            <a:r>
              <a:rPr lang="en-US" altLang="zh-CN" sz="1800" dirty="0" err="1">
                <a:solidFill>
                  <a:srgbClr val="444444"/>
                </a:solidFill>
                <a:effectLst/>
                <a:latin typeface="docs-Lato"/>
              </a:rPr>
              <a:t>Greek</a:t>
            </a:r>
            <a:r>
              <a:rPr lang="zh-CN" altLang="en-US" sz="1800" dirty="0">
                <a:solidFill>
                  <a:srgbClr val="000000"/>
                </a:solidFill>
                <a:effectLst/>
                <a:latin typeface="docs-Helvetica Neue"/>
              </a:rPr>
              <a:t>🎥</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310640,785General7848×480</a:t>
            </a:r>
            <a:r>
              <a:rPr lang="en-US" altLang="zh-CN" sz="1800" u="none" strike="noStrike" dirty="0">
                <a:solidFill>
                  <a:srgbClr val="1155CC"/>
                </a:solidFill>
                <a:effectLst/>
                <a:latin typeface="docs-Lato"/>
                <a:hlinkClick r:id="rId31"/>
              </a:rPr>
              <a:t>link</a:t>
            </a:r>
            <a:r>
              <a:rPr lang="en-US" altLang="zh-CN" sz="1800" dirty="0">
                <a:solidFill>
                  <a:srgbClr val="444444"/>
                </a:solidFill>
                <a:effectLst/>
                <a:latin typeface="docs-Lato"/>
              </a:rPr>
              <a:t>Adaloglou et al. (</a:t>
            </a:r>
            <a:r>
              <a:rPr lang="en-US" altLang="zh-CN" sz="1800" u="none" strike="noStrike" dirty="0">
                <a:solidFill>
                  <a:srgbClr val="1155CC"/>
                </a:solidFill>
                <a:effectLst/>
                <a:latin typeface="docs-Lato"/>
                <a:hlinkClick r:id="rId32"/>
              </a:rPr>
              <a:t>2020</a:t>
            </a:r>
            <a:r>
              <a:rPr lang="en-US" altLang="zh-CN" sz="1800" dirty="0">
                <a:solidFill>
                  <a:srgbClr val="444444"/>
                </a:solidFill>
                <a:effectLst/>
                <a:latin typeface="docs-Lato"/>
              </a:rPr>
              <a:t>)</a:t>
            </a:r>
            <a:r>
              <a:rPr lang="zh-CN" altLang="en-US" sz="1800" dirty="0">
                <a:solidFill>
                  <a:srgbClr val="000000"/>
                </a:solidFill>
                <a:effectLst/>
                <a:latin typeface="docs-docs-Lato"/>
              </a:rPr>
              <a:t>✅</a:t>
            </a:r>
            <a:endParaRPr lang="zh-CN" altLang="en-US" dirty="0">
              <a:effectLst/>
            </a:endParaRPr>
          </a:p>
          <a:p>
            <a:r>
              <a:rPr lang="en-US" altLang="zh-CN" sz="1800" u="none" strike="noStrike" dirty="0">
                <a:solidFill>
                  <a:srgbClr val="3498DB"/>
                </a:solidFill>
                <a:effectLst/>
                <a:latin typeface="docs-Lato"/>
                <a:hlinkClick r:id="rId33"/>
              </a:rPr>
              <a:t>K-RSL </a:t>
            </a:r>
            <a:r>
              <a:rPr lang="en-US" altLang="zh-CN" sz="1800" u="none" strike="noStrike" dirty="0" err="1">
                <a:solidFill>
                  <a:srgbClr val="3498DB"/>
                </a:solidFill>
                <a:effectLst/>
                <a:latin typeface="docs-Lato"/>
                <a:hlinkClick r:id="rId33"/>
              </a:rPr>
              <a:t>corpus</a:t>
            </a:r>
            <a:r>
              <a:rPr lang="en-US" altLang="zh-CN" sz="1800" dirty="0" err="1">
                <a:solidFill>
                  <a:srgbClr val="444444"/>
                </a:solidFill>
                <a:effectLst/>
                <a:latin typeface="docs-Lato"/>
              </a:rPr>
              <a:t>Kazakh</a:t>
            </a:r>
            <a:r>
              <a:rPr lang="en-US" altLang="zh-CN" sz="1800" dirty="0">
                <a:solidFill>
                  <a:srgbClr val="444444"/>
                </a:solidFill>
                <a:effectLst/>
                <a:latin typeface="docs-Lato"/>
              </a:rPr>
              <a:t>-Russian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2015,200General5--</a:t>
            </a:r>
            <a:r>
              <a:rPr lang="en-US" altLang="zh-CN" sz="1800" u="none" strike="noStrike" dirty="0" err="1">
                <a:solidFill>
                  <a:srgbClr val="1155CC"/>
                </a:solidFill>
                <a:effectLst/>
                <a:latin typeface="docs-Lato"/>
                <a:hlinkClick r:id="rId34"/>
              </a:rPr>
              <a:t>link</a:t>
            </a:r>
            <a:r>
              <a:rPr lang="en-US" altLang="zh-CN" sz="1800" dirty="0" err="1">
                <a:solidFill>
                  <a:srgbClr val="444444"/>
                </a:solidFill>
                <a:effectLst/>
                <a:latin typeface="docs-Lato"/>
              </a:rPr>
              <a:t>Sabyrov</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35"/>
              </a:rPr>
              <a:t>2020</a:t>
            </a:r>
            <a:r>
              <a:rPr lang="en-US" altLang="zh-CN" sz="1800" dirty="0">
                <a:solidFill>
                  <a:srgbClr val="444444"/>
                </a:solidFill>
                <a:effectLst/>
                <a:latin typeface="docs-Lato"/>
              </a:rPr>
              <a:t>)</a:t>
            </a:r>
            <a:r>
              <a:rPr lang="zh-CN" altLang="en-US" sz="1800" dirty="0">
                <a:solidFill>
                  <a:srgbClr val="000000"/>
                </a:solidFill>
                <a:effectLst/>
                <a:latin typeface="docs-docs-Lato"/>
              </a:rPr>
              <a:t>✅</a:t>
            </a:r>
            <a:endParaRPr lang="zh-CN" altLang="en-US" dirty="0">
              <a:effectLst/>
            </a:endParaRPr>
          </a:p>
          <a:p>
            <a:r>
              <a:rPr lang="en-US" altLang="zh-CN" sz="1800" u="none" strike="noStrike" dirty="0" err="1">
                <a:solidFill>
                  <a:srgbClr val="3498DB"/>
                </a:solidFill>
                <a:effectLst/>
                <a:latin typeface="docs-Lato"/>
                <a:hlinkClick r:id="rId36"/>
              </a:rPr>
              <a:t>BosphorusSign</a:t>
            </a:r>
            <a:r>
              <a:rPr lang="en-US" altLang="zh-CN" sz="1800" dirty="0" err="1">
                <a:solidFill>
                  <a:srgbClr val="444444"/>
                </a:solidFill>
                <a:effectLst/>
                <a:latin typeface="docs-Lato"/>
              </a:rPr>
              <a:t>Turkish</a:t>
            </a:r>
            <a:r>
              <a:rPr lang="zh-CN" altLang="en-US" sz="1800" dirty="0">
                <a:solidFill>
                  <a:srgbClr val="000000"/>
                </a:solidFill>
                <a:effectLst/>
                <a:latin typeface="docs-Helvetica Neue"/>
              </a:rPr>
              <a:t>🎥</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855--24,161Health/finance61920 x 1080--</a:t>
            </a:r>
            <a:r>
              <a:rPr lang="en-US" altLang="zh-CN" sz="1800" dirty="0" err="1">
                <a:solidFill>
                  <a:srgbClr val="444444"/>
                </a:solidFill>
                <a:effectLst/>
                <a:latin typeface="docs-Lato"/>
              </a:rPr>
              <a:t>Camgöz</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37"/>
              </a:rPr>
              <a:t>2016</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38"/>
              </a:rPr>
              <a:t>BosphorusSign22k</a:t>
            </a:r>
            <a:r>
              <a:rPr lang="en-US" altLang="zh-CN" sz="1800" dirty="0">
                <a:solidFill>
                  <a:srgbClr val="444444"/>
                </a:solidFill>
                <a:effectLst/>
                <a:latin typeface="docs-Lato"/>
              </a:rPr>
              <a:t>Turkish</a:t>
            </a:r>
            <a:r>
              <a:rPr lang="zh-CN" altLang="en-US" sz="1800" dirty="0">
                <a:solidFill>
                  <a:srgbClr val="000000"/>
                </a:solidFill>
                <a:effectLst/>
                <a:latin typeface="docs-Helvetica Neue"/>
              </a:rPr>
              <a:t>🎥</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7441922,542Health/finance61920 x 1080contact </a:t>
            </a:r>
            <a:r>
              <a:rPr lang="en-US" altLang="zh-CN" sz="1800" dirty="0" err="1">
                <a:solidFill>
                  <a:srgbClr val="444444"/>
                </a:solidFill>
                <a:effectLst/>
                <a:latin typeface="docs-Lato"/>
              </a:rPr>
              <a:t>authorsÖzdemir</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39"/>
              </a:rPr>
              <a:t>2020</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40"/>
              </a:rPr>
              <a:t>AUTSL</a:t>
            </a:r>
            <a:r>
              <a:rPr lang="en-US" altLang="zh-CN" sz="1800" dirty="0" err="1">
                <a:solidFill>
                  <a:srgbClr val="444444"/>
                </a:solidFill>
                <a:effectLst/>
                <a:latin typeface="docs-Lato"/>
              </a:rPr>
              <a:t>Turkish</a:t>
            </a:r>
            <a:r>
              <a:rPr lang="zh-CN" altLang="en-US" sz="1800" dirty="0">
                <a:solidFill>
                  <a:srgbClr val="000000"/>
                </a:solidFill>
                <a:effectLst/>
                <a:latin typeface="docs-Helvetica Neue"/>
              </a:rPr>
              <a:t>🎥</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2262136,302General43512x512</a:t>
            </a:r>
            <a:r>
              <a:rPr lang="en-US" altLang="zh-CN" sz="1800" u="none" strike="noStrike" dirty="0">
                <a:solidFill>
                  <a:srgbClr val="1155CC"/>
                </a:solidFill>
                <a:effectLst/>
                <a:latin typeface="docs-Lato"/>
                <a:hlinkClick r:id="rId41"/>
              </a:rPr>
              <a:t>link</a:t>
            </a:r>
            <a:r>
              <a:rPr lang="en-US" altLang="zh-CN" sz="1800" dirty="0">
                <a:solidFill>
                  <a:srgbClr val="444444"/>
                </a:solidFill>
                <a:effectLst/>
                <a:latin typeface="docs-Lato"/>
              </a:rPr>
              <a:t>Sincan and </a:t>
            </a:r>
            <a:r>
              <a:rPr lang="en-US" altLang="zh-CN" sz="1800" dirty="0" err="1">
                <a:solidFill>
                  <a:srgbClr val="444444"/>
                </a:solidFill>
                <a:effectLst/>
                <a:latin typeface="docs-Lato"/>
              </a:rPr>
              <a:t>Keles</a:t>
            </a:r>
            <a:r>
              <a:rPr lang="en-US" altLang="zh-CN" sz="1800" dirty="0">
                <a:solidFill>
                  <a:srgbClr val="444444"/>
                </a:solidFill>
                <a:effectLst/>
                <a:latin typeface="docs-Lato"/>
              </a:rPr>
              <a:t> (</a:t>
            </a:r>
            <a:r>
              <a:rPr lang="en-US" altLang="zh-CN" sz="1800" u="none" strike="noStrike" dirty="0">
                <a:solidFill>
                  <a:srgbClr val="1155CC"/>
                </a:solidFill>
                <a:effectLst/>
                <a:latin typeface="docs-Lato"/>
                <a:hlinkClick r:id="rId42"/>
              </a:rPr>
              <a:t>2020</a:t>
            </a:r>
            <a:r>
              <a:rPr lang="en-US" altLang="zh-CN" sz="1800" dirty="0">
                <a:solidFill>
                  <a:srgbClr val="444444"/>
                </a:solidFill>
                <a:effectLst/>
                <a:latin typeface="docs-Lato"/>
              </a:rPr>
              <a:t>)</a:t>
            </a:r>
            <a:r>
              <a:rPr lang="zh-CN" altLang="en-US" sz="1800" dirty="0">
                <a:solidFill>
                  <a:srgbClr val="000000"/>
                </a:solidFill>
                <a:effectLst/>
                <a:latin typeface="docs-docs-Lato"/>
              </a:rPr>
              <a:t>✅</a:t>
            </a:r>
            <a:endParaRPr lang="zh-CN" altLang="en-US" dirty="0">
              <a:effectLst/>
            </a:endParaRPr>
          </a:p>
          <a:p>
            <a:r>
              <a:rPr lang="en-US" altLang="zh-CN" sz="1800" u="none" strike="noStrike" dirty="0">
                <a:solidFill>
                  <a:srgbClr val="3498DB"/>
                </a:solidFill>
                <a:effectLst/>
                <a:latin typeface="docs-Lato"/>
                <a:hlinkClick r:id="rId43"/>
              </a:rPr>
              <a:t>LSE-</a:t>
            </a:r>
            <a:r>
              <a:rPr lang="en-US" altLang="zh-CN" sz="1800" u="none" strike="noStrike" dirty="0" err="1">
                <a:solidFill>
                  <a:srgbClr val="3498DB"/>
                </a:solidFill>
                <a:effectLst/>
                <a:latin typeface="docs-Lato"/>
                <a:hlinkClick r:id="rId43"/>
              </a:rPr>
              <a:t>SIGN</a:t>
            </a:r>
            <a:r>
              <a:rPr lang="en-US" altLang="zh-CN" sz="1800" dirty="0" err="1">
                <a:solidFill>
                  <a:srgbClr val="444444"/>
                </a:solidFill>
                <a:effectLst/>
                <a:latin typeface="docs-Lato"/>
              </a:rPr>
              <a:t>Spanish</a:t>
            </a:r>
            <a:r>
              <a:rPr lang="zh-CN" altLang="en-US" sz="1800" dirty="0">
                <a:solidFill>
                  <a:srgbClr val="444444"/>
                </a:solidFill>
                <a:effectLst/>
                <a:latin typeface="docs-Lato"/>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2,400--5,100Dictionary2--</a:t>
            </a:r>
            <a:r>
              <a:rPr lang="en-US" altLang="zh-CN" sz="1800" dirty="0">
                <a:solidFill>
                  <a:srgbClr val="000000"/>
                </a:solidFill>
                <a:effectLst/>
                <a:latin typeface="docs-Lato"/>
              </a:rPr>
              <a:t>contact </a:t>
            </a:r>
            <a:r>
              <a:rPr lang="en-US" altLang="zh-CN" sz="1800" dirty="0" err="1">
                <a:solidFill>
                  <a:srgbClr val="000000"/>
                </a:solidFill>
                <a:effectLst/>
                <a:latin typeface="docs-Lato"/>
              </a:rPr>
              <a:t>authors</a:t>
            </a:r>
            <a:r>
              <a:rPr lang="en-US" altLang="zh-CN" sz="1800" dirty="0" err="1">
                <a:solidFill>
                  <a:srgbClr val="444444"/>
                </a:solidFill>
                <a:effectLst/>
                <a:latin typeface="docs-Lato"/>
              </a:rPr>
              <a:t>Gutierrez-Sigut</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44"/>
              </a:rPr>
              <a:t>2016</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45"/>
              </a:rPr>
              <a:t>SMILE</a:t>
            </a:r>
            <a:r>
              <a:rPr lang="en-US" altLang="zh-CN" sz="1800" dirty="0" err="1">
                <a:solidFill>
                  <a:srgbClr val="444444"/>
                </a:solidFill>
                <a:effectLst/>
                <a:latin typeface="docs-Lato"/>
              </a:rPr>
              <a:t>Swiss</a:t>
            </a:r>
            <a:r>
              <a:rPr lang="en-US" altLang="zh-CN" sz="1800" dirty="0">
                <a:solidFill>
                  <a:srgbClr val="444444"/>
                </a:solidFill>
                <a:effectLst/>
                <a:latin typeface="docs-Lato"/>
              </a:rPr>
              <a:t>-German</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100----General301280 x 720--Ebling et al. (</a:t>
            </a:r>
            <a:r>
              <a:rPr lang="en-US" altLang="zh-CN" sz="1800" u="none" strike="noStrike" dirty="0">
                <a:solidFill>
                  <a:srgbClr val="1155CC"/>
                </a:solidFill>
                <a:effectLst/>
                <a:latin typeface="docs-Lato"/>
                <a:hlinkClick r:id="rId46"/>
              </a:rPr>
              <a:t>2018</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47"/>
              </a:rPr>
              <a:t>SSL </a:t>
            </a:r>
            <a:r>
              <a:rPr lang="en-US" altLang="zh-CN" sz="1800" u="none" strike="noStrike" dirty="0" err="1">
                <a:solidFill>
                  <a:srgbClr val="3498DB"/>
                </a:solidFill>
                <a:effectLst/>
                <a:latin typeface="docs-Lato"/>
                <a:hlinkClick r:id="rId47"/>
              </a:rPr>
              <a:t>Lexicon</a:t>
            </a:r>
            <a:r>
              <a:rPr lang="en-US" altLang="zh-CN" sz="1800" dirty="0" err="1">
                <a:solidFill>
                  <a:srgbClr val="444444"/>
                </a:solidFill>
                <a:effectLst/>
                <a:latin typeface="docs-Lato"/>
              </a:rPr>
              <a:t>Swedish</a:t>
            </a:r>
            <a:r>
              <a:rPr lang="zh-CN" altLang="en-US" sz="1800" dirty="0">
                <a:solidFill>
                  <a:srgbClr val="000000"/>
                </a:solidFill>
                <a:effectLst/>
                <a:latin typeface="docs-Helvetica Neue"/>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21,000--19,708Dictionary--854 × 480</a:t>
            </a:r>
            <a:r>
              <a:rPr lang="en-US" altLang="zh-CN" sz="1800" u="none" strike="noStrike" dirty="0">
                <a:solidFill>
                  <a:srgbClr val="1155CC"/>
                </a:solidFill>
                <a:effectLst/>
                <a:latin typeface="docs-Lato"/>
                <a:hlinkClick r:id="rId48"/>
              </a:rPr>
              <a:t>link</a:t>
            </a:r>
            <a:r>
              <a:rPr lang="en-US" altLang="zh-CN" sz="1800" dirty="0">
                <a:solidFill>
                  <a:srgbClr val="444444"/>
                </a:solidFill>
                <a:effectLst/>
                <a:latin typeface="docs-Lato"/>
              </a:rPr>
              <a:t>Mesch and </a:t>
            </a:r>
            <a:r>
              <a:rPr lang="en-US" altLang="zh-CN" sz="1800" dirty="0" err="1">
                <a:solidFill>
                  <a:srgbClr val="444444"/>
                </a:solidFill>
                <a:effectLst/>
                <a:latin typeface="docs-Lato"/>
              </a:rPr>
              <a:t>Wallin</a:t>
            </a:r>
            <a:r>
              <a:rPr lang="en-US" altLang="zh-CN" sz="1800" dirty="0">
                <a:solidFill>
                  <a:srgbClr val="444444"/>
                </a:solidFill>
                <a:effectLst/>
                <a:latin typeface="docs-Lato"/>
              </a:rPr>
              <a:t> (</a:t>
            </a:r>
            <a:r>
              <a:rPr lang="en-US" altLang="zh-CN" sz="1800" u="none" strike="noStrike" dirty="0">
                <a:solidFill>
                  <a:srgbClr val="1155CC"/>
                </a:solidFill>
                <a:effectLst/>
                <a:latin typeface="docs-Lato"/>
                <a:hlinkClick r:id="rId49"/>
              </a:rPr>
              <a:t>2012</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50"/>
              </a:rPr>
              <a:t>INLCUDE</a:t>
            </a:r>
            <a:r>
              <a:rPr lang="en-US" altLang="zh-CN" sz="1800" dirty="0" err="1">
                <a:solidFill>
                  <a:srgbClr val="444444"/>
                </a:solidFill>
                <a:effectLst/>
                <a:latin typeface="docs-Lato"/>
              </a:rPr>
              <a:t>Indian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26334,287General7--</a:t>
            </a:r>
            <a:r>
              <a:rPr lang="en-US" altLang="zh-CN" sz="1800" u="none" strike="noStrike" dirty="0" err="1">
                <a:solidFill>
                  <a:srgbClr val="1155CC"/>
                </a:solidFill>
                <a:effectLst/>
                <a:latin typeface="docs-Lato"/>
                <a:hlinkClick r:id="rId51"/>
              </a:rPr>
              <a:t>link</a:t>
            </a:r>
            <a:r>
              <a:rPr lang="en-US" altLang="zh-CN" sz="1800" dirty="0" err="1">
                <a:solidFill>
                  <a:srgbClr val="444444"/>
                </a:solidFill>
                <a:effectLst/>
                <a:latin typeface="docs-Lato"/>
              </a:rPr>
              <a:t>Sridhar</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52"/>
              </a:rPr>
              <a:t>2020</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b="1" dirty="0">
                <a:solidFill>
                  <a:srgbClr val="444444"/>
                </a:solidFill>
                <a:effectLst/>
                <a:latin typeface="docs-Lato"/>
              </a:rPr>
              <a:t>Continuous Sign Language Datasets</a:t>
            </a:r>
            <a:endParaRPr lang="en-US" altLang="zh-CN" dirty="0">
              <a:effectLst/>
            </a:endParaRPr>
          </a:p>
          <a:p>
            <a:pPr algn="ctr" rtl="0" fontAlgn="b"/>
            <a:r>
              <a:rPr lang="en-US" altLang="zh-CN" sz="1800" b="1" dirty="0" err="1">
                <a:solidFill>
                  <a:srgbClr val="444444"/>
                </a:solidFill>
                <a:effectLst/>
                <a:latin typeface="docs-Lato"/>
              </a:rPr>
              <a:t>DatasetLanguageContentVocabDuration</a:t>
            </a:r>
            <a:r>
              <a:rPr lang="en-US" altLang="zh-CN" sz="1800" b="1" dirty="0">
                <a:solidFill>
                  <a:srgbClr val="444444"/>
                </a:solidFill>
                <a:effectLst/>
                <a:latin typeface="docs-Lato"/>
              </a:rPr>
              <a:t> (h)</a:t>
            </a:r>
            <a:endParaRPr lang="en-US" altLang="zh-CN" sz="1800" b="1" dirty="0">
              <a:solidFill>
                <a:srgbClr val="444444"/>
              </a:solidFill>
              <a:effectLst/>
              <a:latin typeface="docs-Lato"/>
            </a:endParaRPr>
          </a:p>
          <a:p>
            <a:pPr algn="ctr" rtl="0" fontAlgn="b"/>
            <a:r>
              <a:rPr lang="en-US" altLang="zh-CN" sz="1800" b="1" dirty="0">
                <a:solidFill>
                  <a:srgbClr val="444444"/>
                </a:solidFill>
                <a:effectLst/>
                <a:latin typeface="docs-Lato"/>
              </a:rPr>
              <a:t>#Samples</a:t>
            </a:r>
            <a:r>
              <a:rPr lang="en-US" altLang="zh-CN" sz="1800" b="1" dirty="0">
                <a:solidFill>
                  <a:srgbClr val="444444"/>
                </a:solidFill>
                <a:effectLst/>
                <a:latin typeface="docs-docs-Lato"/>
              </a:rPr>
              <a:t>Domain</a:t>
            </a:r>
            <a:r>
              <a:rPr lang="en-US" altLang="zh-CN" sz="1800" b="1" dirty="0">
                <a:solidFill>
                  <a:srgbClr val="444444"/>
                </a:solidFill>
                <a:effectLst/>
                <a:latin typeface="docs-Lato"/>
              </a:rPr>
              <a:t>#Signers</a:t>
            </a:r>
            <a:endParaRPr lang="en-US" altLang="zh-CN" sz="1800" b="1" dirty="0">
              <a:solidFill>
                <a:srgbClr val="444444"/>
              </a:solidFill>
              <a:effectLst/>
              <a:latin typeface="docs-Lato"/>
            </a:endParaRPr>
          </a:p>
          <a:p>
            <a:r>
              <a:rPr lang="en-US" altLang="zh-CN" sz="1800" b="1" dirty="0" err="1">
                <a:solidFill>
                  <a:srgbClr val="444444"/>
                </a:solidFill>
                <a:effectLst/>
                <a:latin typeface="docs-Lato"/>
              </a:rPr>
              <a:t>ResolutionDownloadPublication</a:t>
            </a:r>
            <a:r>
              <a:rPr lang="en-US" altLang="zh-CN" sz="1800" b="1" dirty="0" err="1">
                <a:solidFill>
                  <a:srgbClr val="444444"/>
                </a:solidFill>
                <a:effectLst/>
                <a:latin typeface="docs-docs-Lato"/>
              </a:rPr>
              <a:t>Available</a:t>
            </a:r>
            <a:r>
              <a:rPr lang="en-US" altLang="zh-CN" sz="1800" b="1" dirty="0">
                <a:solidFill>
                  <a:srgbClr val="444444"/>
                </a:solidFill>
                <a:effectLst/>
                <a:latin typeface="docs-docs-Lato"/>
              </a:rPr>
              <a:t>?</a:t>
            </a:r>
            <a:endParaRPr lang="en-US" altLang="zh-CN" dirty="0">
              <a:effectLst/>
            </a:endParaRPr>
          </a:p>
          <a:p>
            <a:r>
              <a:rPr lang="en-US" altLang="zh-CN" sz="1800" u="none" strike="noStrike" dirty="0">
                <a:solidFill>
                  <a:srgbClr val="3498DB"/>
                </a:solidFill>
                <a:effectLst/>
                <a:latin typeface="docs-Lato"/>
                <a:hlinkClick r:id="rId53"/>
              </a:rPr>
              <a:t>How2Sign</a:t>
            </a:r>
            <a:r>
              <a:rPr lang="en-US" altLang="zh-CN" sz="1800" dirty="0">
                <a:solidFill>
                  <a:srgbClr val="444444"/>
                </a:solidFill>
                <a:effectLst/>
                <a:latin typeface="docs-Lato"/>
              </a:rPr>
              <a:t>American</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15,6868035,000 sentencesInstructional111280 x 720</a:t>
            </a:r>
            <a:r>
              <a:rPr lang="en-US" altLang="zh-CN" sz="1800" u="none" strike="noStrike" dirty="0">
                <a:solidFill>
                  <a:srgbClr val="1155CC"/>
                </a:solidFill>
                <a:effectLst/>
                <a:latin typeface="docs-Lato"/>
                <a:hlinkClick r:id="rId54"/>
              </a:rPr>
              <a:t>link</a:t>
            </a:r>
            <a:r>
              <a:rPr lang="en-US" altLang="zh-CN" sz="1800" dirty="0">
                <a:solidFill>
                  <a:srgbClr val="444444"/>
                </a:solidFill>
                <a:effectLst/>
                <a:latin typeface="docs-Lato"/>
              </a:rPr>
              <a:t>Duarte et al. (</a:t>
            </a:r>
            <a:r>
              <a:rPr lang="en-US" altLang="zh-CN" sz="1800" u="none" strike="noStrike" dirty="0">
                <a:solidFill>
                  <a:srgbClr val="1155CC"/>
                </a:solidFill>
                <a:effectLst/>
                <a:latin typeface="docs-Lato"/>
                <a:hlinkClick r:id="rId55"/>
              </a:rPr>
              <a:t>2021</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56"/>
              </a:rPr>
              <a:t>RWTH-BOSTON-</a:t>
            </a:r>
            <a:r>
              <a:rPr lang="en-US" altLang="zh-CN" sz="1800" u="sng" dirty="0">
                <a:solidFill>
                  <a:srgbClr val="3498DB"/>
                </a:solidFill>
                <a:effectLst/>
                <a:latin typeface="docs-Lato"/>
              </a:rPr>
              <a:t>104</a:t>
            </a:r>
            <a:r>
              <a:rPr lang="en-US" altLang="zh-CN" sz="1800" dirty="0">
                <a:solidFill>
                  <a:srgbClr val="444444"/>
                </a:solidFill>
                <a:effectLst/>
                <a:latin typeface="docs-Lato"/>
              </a:rPr>
              <a:t>American</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444444"/>
                </a:solidFill>
                <a:effectLst/>
                <a:latin typeface="docs-Lato"/>
              </a:rPr>
              <a:t>1048,7(min)201 sentencesGeneral3312 x 242</a:t>
            </a:r>
            <a:r>
              <a:rPr lang="en-US" altLang="zh-CN" sz="1800" u="none" strike="noStrike" dirty="0">
                <a:solidFill>
                  <a:srgbClr val="1155CC"/>
                </a:solidFill>
                <a:effectLst/>
                <a:latin typeface="docs-Lato"/>
                <a:hlinkClick r:id="rId57"/>
              </a:rPr>
              <a:t>link</a:t>
            </a:r>
            <a:r>
              <a:rPr lang="en-US" altLang="zh-CN" sz="1800" dirty="0">
                <a:solidFill>
                  <a:srgbClr val="444444"/>
                </a:solidFill>
                <a:effectLst/>
                <a:latin typeface="docs-Lato"/>
              </a:rPr>
              <a:t>Dreuw et al. (</a:t>
            </a:r>
            <a:r>
              <a:rPr lang="en-US" altLang="zh-CN" sz="1800" u="none" strike="noStrike" dirty="0">
                <a:solidFill>
                  <a:srgbClr val="1155CC"/>
                </a:solidFill>
                <a:effectLst/>
                <a:latin typeface="docs-Lato"/>
                <a:hlinkClick r:id="rId58"/>
              </a:rPr>
              <a:t>2007</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59"/>
              </a:rPr>
              <a:t>RWTH-BOSTON-400</a:t>
            </a:r>
            <a:r>
              <a:rPr lang="en-US" altLang="zh-CN" sz="1800" dirty="0">
                <a:solidFill>
                  <a:srgbClr val="444444"/>
                </a:solidFill>
                <a:effectLst/>
                <a:latin typeface="docs-Lato"/>
              </a:rPr>
              <a:t>American</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444444"/>
                </a:solidFill>
                <a:effectLst/>
                <a:latin typeface="docs-Lato"/>
              </a:rPr>
              <a:t>483--843 sentencesGeneral4----</a:t>
            </a:r>
            <a:r>
              <a:rPr lang="en-US" altLang="zh-CN" sz="1800" dirty="0" err="1">
                <a:solidFill>
                  <a:srgbClr val="444444"/>
                </a:solidFill>
                <a:effectLst/>
                <a:latin typeface="docs-Lato"/>
              </a:rPr>
              <a:t>Dreuw</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60"/>
              </a:rPr>
              <a:t>2008</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pPr algn="l" rtl="0" fontAlgn="b"/>
            <a:r>
              <a:rPr lang="en-US" altLang="zh-CN" sz="1800" u="none" strike="noStrike" dirty="0" err="1">
                <a:solidFill>
                  <a:srgbClr val="3498DB"/>
                </a:solidFill>
                <a:effectLst/>
                <a:latin typeface="docs-Lato"/>
                <a:hlinkClick r:id="rId61"/>
              </a:rPr>
              <a:t>NCSLGR</a:t>
            </a:r>
            <a:r>
              <a:rPr lang="en-US" altLang="zh-CN" sz="1800" dirty="0" err="1">
                <a:solidFill>
                  <a:srgbClr val="444444"/>
                </a:solidFill>
                <a:effectLst/>
                <a:latin typeface="docs-Lato"/>
              </a:rPr>
              <a:t>American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1,866--1887 sentencesGeneral4324 x 312</a:t>
            </a:r>
            <a:r>
              <a:rPr lang="en-US" altLang="zh-CN" sz="1800" u="none" strike="noStrike" dirty="0">
                <a:solidFill>
                  <a:srgbClr val="1155CC"/>
                </a:solidFill>
                <a:effectLst/>
                <a:latin typeface="docs-Lato"/>
                <a:hlinkClick r:id="rId62"/>
              </a:rPr>
              <a:t>link</a:t>
            </a:r>
            <a:r>
              <a:rPr lang="en-US" altLang="zh-CN" sz="1800" dirty="0">
                <a:solidFill>
                  <a:srgbClr val="444444"/>
                </a:solidFill>
                <a:effectLst/>
                <a:latin typeface="docs-Lato"/>
              </a:rPr>
              <a:t>Neidle and Vogler (</a:t>
            </a:r>
            <a:r>
              <a:rPr lang="en-US" altLang="zh-CN" sz="1800" u="none" strike="noStrike" dirty="0">
                <a:solidFill>
                  <a:srgbClr val="1155CC"/>
                </a:solidFill>
                <a:effectLst/>
                <a:latin typeface="docs-Lato"/>
                <a:hlinkClick r:id="rId63"/>
              </a:rPr>
              <a:t>2012</a:t>
            </a:r>
            <a:r>
              <a:rPr lang="en-US" altLang="zh-CN" sz="1800" dirty="0">
                <a:solidFill>
                  <a:srgbClr val="444444"/>
                </a:solidFill>
                <a:effectLst/>
                <a:latin typeface="docs-Lato"/>
              </a:rPr>
              <a:t>) </a:t>
            </a:r>
            <a:r>
              <a:rPr lang="en-US" altLang="zh-CN" sz="1800" u="none" strike="noStrike" dirty="0">
                <a:solidFill>
                  <a:srgbClr val="1155CC"/>
                </a:solidFill>
                <a:effectLst/>
                <a:latin typeface="docs-Lato"/>
                <a:hlinkClick r:id="rId64"/>
              </a:rPr>
              <a:t>poster</a:t>
            </a:r>
            <a:endParaRPr lang="en-US" altLang="zh-CN" sz="1800" dirty="0">
              <a:solidFill>
                <a:srgbClr val="444444"/>
              </a:solidFill>
              <a:effectLst/>
              <a:latin typeface="docs-Lato"/>
            </a:endParaRPr>
          </a:p>
          <a:p>
            <a:r>
              <a:rPr lang="zh-CN" altLang="en-US" sz="1800" dirty="0">
                <a:solidFill>
                  <a:srgbClr val="444444"/>
                </a:solidFill>
                <a:effectLst/>
                <a:latin typeface="docs-Lato"/>
              </a:rPr>
              <a:t>✅</a:t>
            </a:r>
            <a:endParaRPr lang="zh-CN" altLang="en-US" dirty="0">
              <a:effectLst/>
            </a:endParaRPr>
          </a:p>
          <a:p>
            <a:pPr algn="l" rtl="0" fontAlgn="b"/>
            <a:r>
              <a:rPr lang="en-US" altLang="zh-CN" sz="1800" u="none" strike="noStrike" dirty="0">
                <a:solidFill>
                  <a:srgbClr val="3498DB"/>
                </a:solidFill>
                <a:effectLst/>
                <a:latin typeface="docs-Lato"/>
                <a:hlinkClick r:id="rId65"/>
              </a:rPr>
              <a:t>ASLG-PC12</a:t>
            </a:r>
            <a:r>
              <a:rPr lang="en-US" altLang="zh-CN" sz="1800" dirty="0">
                <a:solidFill>
                  <a:srgbClr val="444444"/>
                </a:solidFill>
                <a:effectLst/>
                <a:latin typeface="docs-Lato"/>
              </a:rPr>
              <a:t>American (synthetic)</a:t>
            </a:r>
            <a:endParaRPr lang="en-US" altLang="zh-CN" sz="1800" dirty="0">
              <a:solidFill>
                <a:srgbClr val="444444"/>
              </a:solidFill>
              <a:effectLst/>
              <a:latin typeface="docs-Lato"/>
            </a:endParaRPr>
          </a:p>
          <a:p>
            <a:r>
              <a:rPr lang="en-US" altLang="zh-CN" sz="1800" dirty="0">
                <a:solidFill>
                  <a:srgbClr val="444444"/>
                </a:solidFill>
                <a:effectLst/>
                <a:latin typeface="docs-Lato"/>
              </a:rPr>
              <a:t>.</a:t>
            </a:r>
            <a:r>
              <a:rPr lang="en-US" altLang="zh-CN" sz="1800" dirty="0">
                <a:solidFill>
                  <a:srgbClr val="000000"/>
                </a:solidFill>
                <a:effectLst/>
                <a:latin typeface="docs-Inconsolata"/>
              </a:rPr>
              <a:t>✍</a:t>
            </a:r>
            <a:r>
              <a:rPr lang="zh-CN" altLang="en-US" sz="1800" dirty="0">
                <a:solidFill>
                  <a:srgbClr val="000000"/>
                </a:solidFill>
                <a:effectLst/>
                <a:latin typeface="docs-Inconsolata"/>
              </a:rPr>
              <a:t>🏻📋</a:t>
            </a:r>
            <a:r>
              <a:rPr lang="en-US" altLang="zh-CN" sz="1800" dirty="0">
                <a:solidFill>
                  <a:srgbClr val="444444"/>
                </a:solidFill>
                <a:effectLst/>
                <a:latin typeface="docs-Lato"/>
              </a:rPr>
              <a:t>----100M </a:t>
            </a:r>
            <a:r>
              <a:rPr lang="en-US" altLang="zh-CN" sz="1800" dirty="0" err="1">
                <a:solidFill>
                  <a:srgbClr val="444444"/>
                </a:solidFill>
                <a:effectLst/>
                <a:latin typeface="docs-Lato"/>
              </a:rPr>
              <a:t>sentencesGeneralN</a:t>
            </a:r>
            <a:r>
              <a:rPr lang="en-US" altLang="zh-CN" sz="1800" dirty="0">
                <a:solidFill>
                  <a:srgbClr val="444444"/>
                </a:solidFill>
                <a:effectLst/>
                <a:latin typeface="docs-Lato"/>
              </a:rPr>
              <a:t>/AN/</a:t>
            </a:r>
            <a:r>
              <a:rPr lang="en-US" altLang="zh-CN" sz="1800" dirty="0" err="1">
                <a:solidFill>
                  <a:srgbClr val="444444"/>
                </a:solidFill>
                <a:effectLst/>
                <a:latin typeface="docs-Lato"/>
              </a:rPr>
              <a:t>A</a:t>
            </a:r>
            <a:r>
              <a:rPr lang="en-US" altLang="zh-CN" sz="1800" u="none" strike="noStrike" dirty="0" err="1">
                <a:solidFill>
                  <a:srgbClr val="1155CC"/>
                </a:solidFill>
                <a:effectLst/>
                <a:latin typeface="docs-Lato"/>
                <a:hlinkClick r:id="rId66"/>
              </a:rPr>
              <a:t>gloss</a:t>
            </a:r>
            <a:r>
              <a:rPr lang="en-US" altLang="zh-CN" sz="1800" dirty="0">
                <a:solidFill>
                  <a:srgbClr val="444444"/>
                </a:solidFill>
                <a:effectLst/>
                <a:latin typeface="docs-Lato"/>
              </a:rPr>
              <a:t>/</a:t>
            </a:r>
            <a:r>
              <a:rPr lang="en-US" altLang="zh-CN" sz="1800" u="none" strike="noStrike" dirty="0" err="1">
                <a:solidFill>
                  <a:srgbClr val="1155CC"/>
                </a:solidFill>
                <a:effectLst/>
                <a:latin typeface="docs-Lato"/>
                <a:hlinkClick r:id="rId67"/>
              </a:rPr>
              <a:t>Eng</a:t>
            </a:r>
            <a:r>
              <a:rPr lang="en-US" altLang="zh-CN" sz="1800" dirty="0" err="1">
                <a:solidFill>
                  <a:srgbClr val="444444"/>
                </a:solidFill>
                <a:effectLst/>
                <a:latin typeface="docs-Lato"/>
              </a:rPr>
              <a:t>Othman</a:t>
            </a:r>
            <a:r>
              <a:rPr lang="en-US" altLang="zh-CN" sz="1800" dirty="0">
                <a:solidFill>
                  <a:srgbClr val="444444"/>
                </a:solidFill>
                <a:effectLst/>
                <a:latin typeface="docs-Lato"/>
              </a:rPr>
              <a:t> and </a:t>
            </a:r>
            <a:r>
              <a:rPr lang="en-US" altLang="zh-CN" sz="1800" dirty="0" err="1">
                <a:solidFill>
                  <a:srgbClr val="444444"/>
                </a:solidFill>
                <a:effectLst/>
                <a:latin typeface="docs-Lato"/>
              </a:rPr>
              <a:t>Jemni</a:t>
            </a:r>
            <a:r>
              <a:rPr lang="en-US" altLang="zh-CN" sz="1800" dirty="0">
                <a:solidFill>
                  <a:srgbClr val="444444"/>
                </a:solidFill>
                <a:effectLst/>
                <a:latin typeface="docs-Lato"/>
              </a:rPr>
              <a:t> (</a:t>
            </a:r>
            <a:r>
              <a:rPr lang="en-US" altLang="zh-CN" sz="1800" u="none" strike="noStrike" dirty="0">
                <a:solidFill>
                  <a:srgbClr val="1155CC"/>
                </a:solidFill>
                <a:effectLst/>
                <a:latin typeface="docs-Lato"/>
                <a:hlinkClick r:id="rId68"/>
              </a:rPr>
              <a:t>2012</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69"/>
              </a:rPr>
              <a:t>CopyCat</a:t>
            </a:r>
            <a:r>
              <a:rPr lang="en-US" altLang="zh-CN" sz="1800" dirty="0" err="1">
                <a:solidFill>
                  <a:srgbClr val="444444"/>
                </a:solidFill>
                <a:effectLst/>
                <a:latin typeface="docs-Lato"/>
              </a:rPr>
              <a:t>American</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22--420 </a:t>
            </a:r>
            <a:r>
              <a:rPr lang="en-US" altLang="zh-CN" sz="1800" dirty="0" err="1">
                <a:solidFill>
                  <a:srgbClr val="444444"/>
                </a:solidFill>
                <a:effectLst/>
                <a:latin typeface="docs-Lato"/>
              </a:rPr>
              <a:t>sentencesChildren</a:t>
            </a:r>
            <a:r>
              <a:rPr lang="en-US" altLang="zh-CN" sz="1800" dirty="0">
                <a:solidFill>
                  <a:srgbClr val="444444"/>
                </a:solidFill>
                <a:effectLst/>
                <a:latin typeface="docs-Lato"/>
              </a:rPr>
              <a:t> game5----</a:t>
            </a:r>
            <a:r>
              <a:rPr lang="en-US" altLang="zh-CN" sz="1800" dirty="0" err="1">
                <a:solidFill>
                  <a:srgbClr val="444444"/>
                </a:solidFill>
                <a:effectLst/>
                <a:latin typeface="docs-Lato"/>
              </a:rPr>
              <a:t>Zafrulla</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70"/>
              </a:rPr>
              <a:t>2010</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71"/>
              </a:rPr>
              <a:t>AUSLAN</a:t>
            </a:r>
            <a:r>
              <a:rPr lang="en-US" altLang="zh-CN" sz="1800" dirty="0" err="1">
                <a:solidFill>
                  <a:srgbClr val="444444"/>
                </a:solidFill>
                <a:effectLst/>
                <a:latin typeface="docs-Lato"/>
              </a:rPr>
              <a:t>Australian</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333333"/>
                </a:solidFill>
                <a:effectLst/>
                <a:latin typeface="docs-Lato"/>
              </a:rPr>
              <a:t>100</a:t>
            </a:r>
            <a:r>
              <a:rPr lang="en-US" altLang="zh-CN" sz="1800" dirty="0">
                <a:solidFill>
                  <a:srgbClr val="444444"/>
                </a:solidFill>
                <a:effectLst/>
                <a:latin typeface="docs-Lato"/>
              </a:rPr>
              <a:t>--1,100 videosGeneral100--</a:t>
            </a:r>
            <a:r>
              <a:rPr lang="en-US" altLang="zh-CN" sz="1800" dirty="0">
                <a:solidFill>
                  <a:srgbClr val="000000"/>
                </a:solidFill>
                <a:effectLst/>
                <a:latin typeface="docs-Lato"/>
              </a:rPr>
              <a:t>--</a:t>
            </a:r>
            <a:r>
              <a:rPr lang="en-US" altLang="zh-CN" sz="1800" dirty="0">
                <a:solidFill>
                  <a:srgbClr val="444444"/>
                </a:solidFill>
                <a:effectLst/>
                <a:latin typeface="docs-Lato"/>
              </a:rPr>
              <a:t>Johnston (</a:t>
            </a:r>
            <a:r>
              <a:rPr lang="en-US" altLang="zh-CN" sz="1800" u="none" strike="noStrike" dirty="0">
                <a:solidFill>
                  <a:srgbClr val="1155CC"/>
                </a:solidFill>
                <a:effectLst/>
                <a:latin typeface="docs-Lato"/>
                <a:hlinkClick r:id="rId72"/>
              </a:rPr>
              <a:t>2010</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73"/>
              </a:rPr>
              <a:t>BSL-1K</a:t>
            </a:r>
            <a:r>
              <a:rPr lang="en-US" altLang="zh-CN" sz="1800" dirty="0">
                <a:solidFill>
                  <a:srgbClr val="444444"/>
                </a:solidFill>
                <a:effectLst/>
                <a:latin typeface="docs-Lato"/>
              </a:rPr>
              <a:t>British</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1,0641,0601M sentencesTV40--</a:t>
            </a:r>
            <a:r>
              <a:rPr lang="en-US" altLang="zh-CN" sz="1800" dirty="0">
                <a:solidFill>
                  <a:srgbClr val="000000"/>
                </a:solidFill>
                <a:effectLst/>
                <a:latin typeface="docs-Lato"/>
              </a:rPr>
              <a:t>--</a:t>
            </a:r>
            <a:r>
              <a:rPr lang="en-US" altLang="zh-CN" sz="1800" dirty="0" err="1">
                <a:solidFill>
                  <a:srgbClr val="444444"/>
                </a:solidFill>
                <a:effectLst/>
                <a:latin typeface="docs-Lato"/>
              </a:rPr>
              <a:t>Albanie</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74"/>
              </a:rPr>
              <a:t>2020</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sng" dirty="0" err="1">
                <a:solidFill>
                  <a:srgbClr val="3498DB"/>
                </a:solidFill>
                <a:effectLst/>
                <a:latin typeface="docs-Lato"/>
              </a:rPr>
              <a:t>BOBSL</a:t>
            </a:r>
            <a:r>
              <a:rPr lang="en-US" altLang="zh-CN" sz="1800" dirty="0" err="1">
                <a:solidFill>
                  <a:srgbClr val="444444"/>
                </a:solidFill>
                <a:effectLst/>
                <a:latin typeface="docs-Lato"/>
              </a:rPr>
              <a:t>British</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2,2811,4671.2M sentencesTV39444 × 444</a:t>
            </a:r>
            <a:r>
              <a:rPr lang="en-US" altLang="zh-CN" sz="1800" u="none" strike="noStrike" dirty="0">
                <a:solidFill>
                  <a:srgbClr val="1155CC"/>
                </a:solidFill>
                <a:effectLst/>
                <a:latin typeface="docs-Lato"/>
                <a:hlinkClick r:id="rId75"/>
              </a:rPr>
              <a:t>link</a:t>
            </a:r>
            <a:r>
              <a:rPr lang="en-US" altLang="zh-CN" sz="1800" dirty="0">
                <a:solidFill>
                  <a:srgbClr val="444444"/>
                </a:solidFill>
                <a:effectLst/>
                <a:latin typeface="docs-Lato"/>
              </a:rPr>
              <a:t>Albanie et al (</a:t>
            </a:r>
            <a:r>
              <a:rPr lang="en-US" altLang="zh-CN" sz="1800" u="none" strike="noStrike" dirty="0">
                <a:solidFill>
                  <a:srgbClr val="1155CC"/>
                </a:solidFill>
                <a:effectLst/>
                <a:latin typeface="docs-Lato"/>
                <a:hlinkClick r:id="rId76"/>
              </a:rPr>
              <a:t>2021</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77"/>
              </a:rPr>
              <a:t>BSL </a:t>
            </a:r>
            <a:r>
              <a:rPr lang="en-US" altLang="zh-CN" sz="1800" u="none" strike="noStrike" dirty="0" err="1">
                <a:solidFill>
                  <a:srgbClr val="3498DB"/>
                </a:solidFill>
                <a:effectLst/>
                <a:latin typeface="docs-Lato"/>
                <a:hlinkClick r:id="rId77"/>
              </a:rPr>
              <a:t>Corpus</a:t>
            </a:r>
            <a:r>
              <a:rPr lang="en-US" altLang="zh-CN" sz="1800" dirty="0" err="1">
                <a:solidFill>
                  <a:srgbClr val="444444"/>
                </a:solidFill>
                <a:effectLst/>
                <a:latin typeface="docs-Lato"/>
              </a:rPr>
              <a:t>British</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5,000----Narratives249--</a:t>
            </a:r>
            <a:r>
              <a:rPr lang="en-US" altLang="zh-CN" sz="1800" u="none" strike="noStrike" dirty="0" err="1">
                <a:solidFill>
                  <a:srgbClr val="1155CC"/>
                </a:solidFill>
                <a:effectLst/>
                <a:latin typeface="docs-Lato"/>
                <a:hlinkClick r:id="rId78"/>
              </a:rPr>
              <a:t>link</a:t>
            </a:r>
            <a:r>
              <a:rPr lang="en-US" altLang="zh-CN" sz="1800" dirty="0" err="1">
                <a:solidFill>
                  <a:srgbClr val="444444"/>
                </a:solidFill>
                <a:effectLst/>
                <a:latin typeface="docs-Lato"/>
              </a:rPr>
              <a:t>Schembri</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79"/>
              </a:rPr>
              <a:t>2013</a:t>
            </a:r>
            <a:r>
              <a:rPr lang="en-US" altLang="zh-CN" sz="1800" dirty="0">
                <a:solidFill>
                  <a:srgbClr val="444444"/>
                </a:solidFill>
                <a:effectLst/>
                <a:latin typeface="docs-Lato"/>
              </a:rPr>
              <a:t>)partially</a:t>
            </a:r>
            <a:endParaRPr lang="en-US" altLang="zh-CN" dirty="0">
              <a:effectLst/>
            </a:endParaRPr>
          </a:p>
          <a:p>
            <a:r>
              <a:rPr lang="en-US" altLang="zh-CN" sz="1800" u="none" strike="noStrike" dirty="0">
                <a:solidFill>
                  <a:srgbClr val="3498DB"/>
                </a:solidFill>
                <a:effectLst/>
                <a:latin typeface="docs-Lato"/>
                <a:hlinkClick r:id="rId80"/>
              </a:rPr>
              <a:t>Video-Based </a:t>
            </a:r>
            <a:r>
              <a:rPr lang="en-US" altLang="zh-CN" sz="1800" u="none" strike="noStrike" dirty="0" err="1">
                <a:solidFill>
                  <a:srgbClr val="3498DB"/>
                </a:solidFill>
                <a:effectLst/>
                <a:latin typeface="docs-Lato"/>
                <a:hlinkClick r:id="rId80"/>
              </a:rPr>
              <a:t>CSL</a:t>
            </a:r>
            <a:r>
              <a:rPr lang="en-US" altLang="zh-CN" sz="1800" dirty="0" err="1">
                <a:solidFill>
                  <a:srgbClr val="444444"/>
                </a:solidFill>
                <a:effectLst/>
                <a:latin typeface="docs-Lato"/>
              </a:rPr>
              <a:t>Chinese</a:t>
            </a:r>
            <a:r>
              <a:rPr lang="zh-CN" altLang="en-US" sz="1800" dirty="0">
                <a:solidFill>
                  <a:srgbClr val="000000"/>
                </a:solidFill>
                <a:effectLst/>
                <a:latin typeface="docs-Helvetica Neue"/>
              </a:rPr>
              <a:t>🎥</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17810025,000 videosGeneral501280 x 720contact </a:t>
            </a:r>
            <a:r>
              <a:rPr lang="en-US" altLang="zh-CN" sz="1800" dirty="0" err="1">
                <a:solidFill>
                  <a:srgbClr val="444444"/>
                </a:solidFill>
                <a:effectLst/>
                <a:latin typeface="docs-Lato"/>
              </a:rPr>
              <a:t>authorsHuang</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81"/>
              </a:rPr>
              <a:t>2018</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82"/>
              </a:rPr>
              <a:t>CSL-</a:t>
            </a:r>
            <a:r>
              <a:rPr lang="en-US" altLang="zh-CN" sz="1800" u="none" strike="noStrike" dirty="0" err="1">
                <a:solidFill>
                  <a:srgbClr val="3498DB"/>
                </a:solidFill>
                <a:effectLst/>
                <a:latin typeface="docs-Lato"/>
                <a:hlinkClick r:id="rId82"/>
              </a:rPr>
              <a:t>Daily</a:t>
            </a:r>
            <a:r>
              <a:rPr lang="en-US" altLang="zh-CN" sz="1800" dirty="0" err="1">
                <a:solidFill>
                  <a:srgbClr val="444444"/>
                </a:solidFill>
                <a:effectLst/>
                <a:latin typeface="docs-Lato"/>
              </a:rPr>
              <a:t>Chinese</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444444"/>
                </a:solidFill>
                <a:effectLst/>
                <a:latin typeface="docs-Lato"/>
              </a:rPr>
              <a:t>2,0002321,000 sentencesGeneral101920×1080contact </a:t>
            </a:r>
            <a:r>
              <a:rPr lang="en-US" altLang="zh-CN" sz="1800" dirty="0" err="1">
                <a:solidFill>
                  <a:srgbClr val="444444"/>
                </a:solidFill>
                <a:effectLst/>
                <a:latin typeface="docs-Lato"/>
              </a:rPr>
              <a:t>authorsZhou</a:t>
            </a:r>
            <a:r>
              <a:rPr lang="en-US" altLang="zh-CN" sz="1800" dirty="0">
                <a:solidFill>
                  <a:srgbClr val="444444"/>
                </a:solidFill>
                <a:effectLst/>
                <a:latin typeface="docs-Lato"/>
              </a:rPr>
              <a:t> et al.(</a:t>
            </a:r>
            <a:r>
              <a:rPr lang="en-US" altLang="zh-CN" sz="1800" u="none" strike="noStrike" dirty="0">
                <a:solidFill>
                  <a:srgbClr val="1155CC"/>
                </a:solidFill>
                <a:effectLst/>
                <a:latin typeface="docs-Lato"/>
                <a:hlinkClick r:id="rId83"/>
              </a:rPr>
              <a:t>2021</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84"/>
              </a:rPr>
              <a:t>CSLD</a:t>
            </a:r>
            <a:r>
              <a:rPr lang="en-US" altLang="zh-CN" sz="1800" dirty="0" err="1">
                <a:solidFill>
                  <a:srgbClr val="444444"/>
                </a:solidFill>
                <a:effectLst/>
                <a:latin typeface="docs-Lato"/>
              </a:rPr>
              <a:t>Chinese</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444444"/>
                </a:solidFill>
                <a:effectLst/>
                <a:latin typeface="docs-Lato"/>
              </a:rPr>
              <a:t>9,107--10,000 sentencesGeneral501920×1080contact </a:t>
            </a:r>
            <a:r>
              <a:rPr lang="en-US" altLang="zh-CN" sz="1800" dirty="0" err="1">
                <a:solidFill>
                  <a:srgbClr val="444444"/>
                </a:solidFill>
                <a:effectLst/>
                <a:latin typeface="docs-Lato"/>
              </a:rPr>
              <a:t>authorsYuan</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85"/>
              </a:rPr>
              <a:t>2019</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86"/>
              </a:rPr>
              <a:t>SIGNUM</a:t>
            </a:r>
            <a:r>
              <a:rPr lang="en-US" altLang="zh-CN" sz="1800" dirty="0" err="1">
                <a:solidFill>
                  <a:srgbClr val="444444"/>
                </a:solidFill>
                <a:effectLst/>
                <a:latin typeface="docs-Lato"/>
              </a:rPr>
              <a:t>German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45055,3780 sentencesGeneral25776 x 578</a:t>
            </a:r>
            <a:r>
              <a:rPr lang="en-US" altLang="zh-CN" sz="1800" u="none" strike="noStrike" dirty="0">
                <a:solidFill>
                  <a:srgbClr val="1155CC"/>
                </a:solidFill>
                <a:effectLst/>
                <a:latin typeface="docs-Lato"/>
                <a:hlinkClick r:id="rId87"/>
              </a:rPr>
              <a:t>link</a:t>
            </a:r>
            <a:r>
              <a:rPr lang="en-US" altLang="zh-CN" sz="1800" dirty="0">
                <a:solidFill>
                  <a:srgbClr val="444444"/>
                </a:solidFill>
                <a:effectLst/>
                <a:latin typeface="docs-Lato"/>
              </a:rPr>
              <a:t>Von </a:t>
            </a:r>
            <a:r>
              <a:rPr lang="en-US" altLang="zh-CN" sz="1800" dirty="0" err="1">
                <a:solidFill>
                  <a:srgbClr val="444444"/>
                </a:solidFill>
                <a:effectLst/>
                <a:latin typeface="docs-Lato"/>
              </a:rPr>
              <a:t>Agris</a:t>
            </a:r>
            <a:r>
              <a:rPr lang="en-US" altLang="zh-CN" sz="1800" dirty="0">
                <a:solidFill>
                  <a:srgbClr val="444444"/>
                </a:solidFill>
                <a:effectLst/>
                <a:latin typeface="docs-Lato"/>
              </a:rPr>
              <a:t> and </a:t>
            </a:r>
            <a:r>
              <a:rPr lang="en-US" altLang="zh-CN" sz="1800" dirty="0" err="1">
                <a:solidFill>
                  <a:srgbClr val="444444"/>
                </a:solidFill>
                <a:effectLst/>
                <a:latin typeface="docs-Lato"/>
              </a:rPr>
              <a:t>Kraiss</a:t>
            </a:r>
            <a:r>
              <a:rPr lang="en-US" altLang="zh-CN" sz="1800" dirty="0">
                <a:solidFill>
                  <a:srgbClr val="444444"/>
                </a:solidFill>
                <a:effectLst/>
                <a:latin typeface="docs-Lato"/>
              </a:rPr>
              <a:t> (</a:t>
            </a:r>
            <a:r>
              <a:rPr lang="en-US" altLang="zh-CN" sz="1800" u="none" strike="noStrike" dirty="0">
                <a:solidFill>
                  <a:srgbClr val="1155CC"/>
                </a:solidFill>
                <a:effectLst/>
                <a:latin typeface="docs-Lato"/>
                <a:hlinkClick r:id="rId88"/>
              </a:rPr>
              <a:t>2007</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89"/>
              </a:rPr>
              <a:t>RWTH-PHOENIX-</a:t>
            </a:r>
            <a:r>
              <a:rPr lang="en-US" altLang="zh-CN" sz="1800" u="none" strike="noStrike" dirty="0" err="1">
                <a:solidFill>
                  <a:srgbClr val="3498DB"/>
                </a:solidFill>
                <a:effectLst/>
                <a:latin typeface="docs-Lato"/>
                <a:hlinkClick r:id="rId89"/>
              </a:rPr>
              <a:t>Weather</a:t>
            </a:r>
            <a:r>
              <a:rPr lang="en-US" altLang="zh-CN" sz="1800" dirty="0" err="1">
                <a:solidFill>
                  <a:srgbClr val="444444"/>
                </a:solidFill>
                <a:effectLst/>
                <a:latin typeface="docs-Lato"/>
              </a:rPr>
              <a:t>German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444444"/>
                </a:solidFill>
                <a:effectLst/>
                <a:latin typeface="docs-Lato"/>
              </a:rPr>
              <a:t>1,3893,752,640 sentencesWeather7210 x 260</a:t>
            </a:r>
            <a:r>
              <a:rPr lang="en-US" altLang="zh-CN" sz="1800" u="none" strike="noStrike" dirty="0">
                <a:solidFill>
                  <a:srgbClr val="1155CC"/>
                </a:solidFill>
                <a:effectLst/>
                <a:latin typeface="docs-Lato"/>
                <a:hlinkClick r:id="rId90"/>
              </a:rPr>
              <a:t>link</a:t>
            </a:r>
            <a:r>
              <a:rPr lang="en-US" altLang="zh-CN" sz="1800" dirty="0">
                <a:solidFill>
                  <a:srgbClr val="444444"/>
                </a:solidFill>
                <a:effectLst/>
                <a:latin typeface="docs-Lato"/>
              </a:rPr>
              <a:t>Forster et al. (</a:t>
            </a:r>
            <a:r>
              <a:rPr lang="en-US" altLang="zh-CN" sz="1800" u="none" strike="noStrike" dirty="0">
                <a:solidFill>
                  <a:srgbClr val="1155CC"/>
                </a:solidFill>
                <a:effectLst/>
                <a:latin typeface="docs-Lato"/>
                <a:hlinkClick r:id="rId91"/>
              </a:rPr>
              <a:t>2012</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92"/>
              </a:rPr>
              <a:t>RWTH-PHOENIX-Weather 2014</a:t>
            </a:r>
            <a:r>
              <a:rPr lang="en-US" altLang="zh-CN" sz="1800" dirty="0">
                <a:solidFill>
                  <a:srgbClr val="444444"/>
                </a:solidFill>
                <a:effectLst/>
                <a:latin typeface="docs-Lato"/>
              </a:rPr>
              <a:t>German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444444"/>
                </a:solidFill>
                <a:effectLst/>
                <a:latin typeface="docs-Lato"/>
              </a:rPr>
              <a:t>2,04812,546,841 sentences</a:t>
            </a:r>
            <a:r>
              <a:rPr lang="en-US" altLang="zh-CN" sz="1800" dirty="0">
                <a:solidFill>
                  <a:srgbClr val="444444"/>
                </a:solidFill>
                <a:effectLst/>
                <a:latin typeface="docs-docs-Lato"/>
              </a:rPr>
              <a:t>Weather</a:t>
            </a:r>
            <a:r>
              <a:rPr lang="en-US" altLang="zh-CN" sz="1800" dirty="0">
                <a:solidFill>
                  <a:srgbClr val="444444"/>
                </a:solidFill>
                <a:effectLst/>
                <a:latin typeface="docs-Lato"/>
              </a:rPr>
              <a:t>9210 x 260</a:t>
            </a:r>
            <a:r>
              <a:rPr lang="en-US" altLang="zh-CN" sz="1800" u="none" strike="noStrike" dirty="0">
                <a:solidFill>
                  <a:srgbClr val="1155CC"/>
                </a:solidFill>
                <a:effectLst/>
                <a:latin typeface="docs-Lato"/>
                <a:hlinkClick r:id="rId93"/>
              </a:rPr>
              <a:t>link</a:t>
            </a:r>
            <a:r>
              <a:rPr lang="en-US" altLang="zh-CN" sz="1800" dirty="0">
                <a:solidFill>
                  <a:srgbClr val="444444"/>
                </a:solidFill>
                <a:effectLst/>
                <a:latin typeface="docs-Lato"/>
              </a:rPr>
              <a:t>Koller et al. (</a:t>
            </a:r>
            <a:r>
              <a:rPr lang="en-US" altLang="zh-CN" sz="1800" u="none" strike="noStrike" dirty="0">
                <a:solidFill>
                  <a:srgbClr val="1155CC"/>
                </a:solidFill>
                <a:effectLst/>
                <a:latin typeface="docs-Lato"/>
                <a:hlinkClick r:id="rId94"/>
              </a:rPr>
              <a:t>2015</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95"/>
              </a:rPr>
              <a:t>RWTH-PHOENIX-Weather 2014 </a:t>
            </a:r>
            <a:r>
              <a:rPr lang="en-US" altLang="zh-CN" sz="1800" u="none" strike="noStrike" dirty="0" err="1">
                <a:solidFill>
                  <a:srgbClr val="3498DB"/>
                </a:solidFill>
                <a:effectLst/>
                <a:latin typeface="docs-Lato"/>
                <a:hlinkClick r:id="rId95"/>
              </a:rPr>
              <a:t>T</a:t>
            </a:r>
            <a:r>
              <a:rPr lang="en-US" altLang="zh-CN" sz="1800" dirty="0" err="1">
                <a:solidFill>
                  <a:srgbClr val="444444"/>
                </a:solidFill>
                <a:effectLst/>
                <a:latin typeface="docs-Lato"/>
              </a:rPr>
              <a:t>German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2,88710,968,257 sentences</a:t>
            </a:r>
            <a:r>
              <a:rPr lang="en-US" altLang="zh-CN" sz="1800" dirty="0">
                <a:solidFill>
                  <a:srgbClr val="444444"/>
                </a:solidFill>
                <a:effectLst/>
                <a:latin typeface="docs-docs-Lato"/>
              </a:rPr>
              <a:t>Weather</a:t>
            </a:r>
            <a:r>
              <a:rPr lang="en-US" altLang="zh-CN" sz="1800" dirty="0">
                <a:solidFill>
                  <a:srgbClr val="444444"/>
                </a:solidFill>
                <a:effectLst/>
                <a:latin typeface="docs-Lato"/>
              </a:rPr>
              <a:t>9210 x 260</a:t>
            </a:r>
            <a:r>
              <a:rPr lang="en-US" altLang="zh-CN" sz="1800" u="none" strike="noStrike" dirty="0">
                <a:solidFill>
                  <a:srgbClr val="1155CC"/>
                </a:solidFill>
                <a:effectLst/>
                <a:latin typeface="docs-Lato"/>
                <a:hlinkClick r:id="rId96"/>
              </a:rPr>
              <a:t>link</a:t>
            </a:r>
            <a:r>
              <a:rPr lang="en-US" altLang="zh-CN" sz="1800" dirty="0">
                <a:solidFill>
                  <a:srgbClr val="444444"/>
                </a:solidFill>
                <a:effectLst/>
                <a:latin typeface="docs-Lato"/>
              </a:rPr>
              <a:t>Cihan </a:t>
            </a:r>
            <a:r>
              <a:rPr lang="en-US" altLang="zh-CN" sz="1800" dirty="0" err="1">
                <a:solidFill>
                  <a:srgbClr val="444444"/>
                </a:solidFill>
                <a:effectLst/>
                <a:latin typeface="docs-Lato"/>
              </a:rPr>
              <a:t>Camgoz</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97"/>
              </a:rPr>
              <a:t>2018</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98"/>
              </a:rPr>
              <a:t>Public DGS </a:t>
            </a:r>
            <a:r>
              <a:rPr lang="en-US" altLang="zh-CN" sz="1800" u="none" strike="noStrike" dirty="0" err="1">
                <a:solidFill>
                  <a:srgbClr val="3498DB"/>
                </a:solidFill>
                <a:effectLst/>
                <a:latin typeface="docs-Lato"/>
                <a:hlinkClick r:id="rId98"/>
              </a:rPr>
              <a:t>Corpus</a:t>
            </a:r>
            <a:r>
              <a:rPr lang="en-US" altLang="zh-CN" sz="1800" dirty="0" err="1">
                <a:solidFill>
                  <a:srgbClr val="444444"/>
                </a:solidFill>
                <a:effectLst/>
                <a:latin typeface="docs-Lato"/>
              </a:rPr>
              <a:t>German</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--50--General327640 × 360</a:t>
            </a:r>
            <a:r>
              <a:rPr lang="en-US" altLang="zh-CN" sz="1800" u="none" strike="noStrike" dirty="0">
                <a:solidFill>
                  <a:srgbClr val="1155CC"/>
                </a:solidFill>
                <a:effectLst/>
                <a:latin typeface="docs-Lato"/>
                <a:hlinkClick r:id="rId99"/>
              </a:rPr>
              <a:t>link</a:t>
            </a:r>
            <a:r>
              <a:rPr lang="en-US" altLang="zh-CN" sz="1800" dirty="0">
                <a:solidFill>
                  <a:srgbClr val="444444"/>
                </a:solidFill>
                <a:effectLst/>
                <a:latin typeface="docs-Lato"/>
              </a:rPr>
              <a:t>Jahn et al. (</a:t>
            </a:r>
            <a:r>
              <a:rPr lang="en-US" altLang="zh-CN" sz="1800" u="none" strike="noStrike" dirty="0">
                <a:solidFill>
                  <a:srgbClr val="1155CC"/>
                </a:solidFill>
                <a:effectLst/>
                <a:latin typeface="docs-Lato"/>
                <a:hlinkClick r:id="rId100"/>
              </a:rPr>
              <a:t>2018</a:t>
            </a:r>
            <a:r>
              <a:rPr lang="en-US" altLang="zh-CN" sz="1800" dirty="0">
                <a:solidFill>
                  <a:srgbClr val="444444"/>
                </a:solidFill>
                <a:effectLst/>
                <a:latin typeface="docs-Lato"/>
              </a:rPr>
              <a:t>)partially</a:t>
            </a:r>
            <a:endParaRPr lang="en-US" altLang="zh-CN" dirty="0">
              <a:effectLst/>
            </a:endParaRPr>
          </a:p>
          <a:p>
            <a:r>
              <a:rPr lang="en-US" altLang="zh-CN" sz="1800" u="sng" dirty="0">
                <a:solidFill>
                  <a:srgbClr val="3498DB"/>
                </a:solidFill>
                <a:effectLst/>
                <a:latin typeface="docs-Lato"/>
              </a:rPr>
              <a:t>GSL </a:t>
            </a:r>
            <a:r>
              <a:rPr lang="en-US" altLang="zh-CN" sz="1800" u="sng" dirty="0" err="1">
                <a:solidFill>
                  <a:srgbClr val="3498DB"/>
                </a:solidFill>
                <a:effectLst/>
                <a:latin typeface="docs-Lato"/>
              </a:rPr>
              <a:t>SD</a:t>
            </a:r>
            <a:r>
              <a:rPr lang="en-US" altLang="zh-CN" sz="1800" dirty="0" err="1">
                <a:solidFill>
                  <a:srgbClr val="444444"/>
                </a:solidFill>
                <a:effectLst/>
                <a:latin typeface="docs-Lato"/>
              </a:rPr>
              <a:t>Greek</a:t>
            </a:r>
            <a:r>
              <a:rPr lang="zh-CN" altLang="en-US" sz="1800" dirty="0">
                <a:solidFill>
                  <a:srgbClr val="000000"/>
                </a:solidFill>
                <a:effectLst/>
                <a:latin typeface="docs-Helvetica Neue"/>
              </a:rPr>
              <a:t>🎥</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3101010,290 sequencesGeneral7848x480</a:t>
            </a:r>
            <a:r>
              <a:rPr lang="en-US" altLang="zh-CN" sz="1800" u="none" strike="noStrike" dirty="0">
                <a:solidFill>
                  <a:srgbClr val="1155CC"/>
                </a:solidFill>
                <a:effectLst/>
                <a:latin typeface="docs-Lato"/>
                <a:hlinkClick r:id="rId101"/>
              </a:rPr>
              <a:t>link</a:t>
            </a:r>
            <a:r>
              <a:rPr lang="en-US" altLang="zh-CN" sz="1800" dirty="0">
                <a:solidFill>
                  <a:srgbClr val="444444"/>
                </a:solidFill>
                <a:effectLst/>
                <a:latin typeface="docs-Lato"/>
              </a:rPr>
              <a:t>Adaloglou (</a:t>
            </a:r>
            <a:r>
              <a:rPr lang="en-US" altLang="zh-CN" sz="1800" u="none" strike="noStrike" dirty="0">
                <a:solidFill>
                  <a:srgbClr val="1155CC"/>
                </a:solidFill>
                <a:effectLst/>
                <a:latin typeface="docs-Lato"/>
                <a:hlinkClick r:id="rId102"/>
              </a:rPr>
              <a:t>2021</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103"/>
              </a:rPr>
              <a:t>Dicta-</a:t>
            </a:r>
            <a:r>
              <a:rPr lang="en-US" altLang="zh-CN" sz="1800" u="none" strike="noStrike" dirty="0" err="1">
                <a:solidFill>
                  <a:srgbClr val="3498DB"/>
                </a:solidFill>
                <a:effectLst/>
                <a:latin typeface="docs-Lato"/>
                <a:hlinkClick r:id="rId103"/>
              </a:rPr>
              <a:t>Sign</a:t>
            </a:r>
            <a:r>
              <a:rPr lang="en-US" altLang="zh-CN" sz="1800" dirty="0" err="1">
                <a:solidFill>
                  <a:srgbClr val="444444"/>
                </a:solidFill>
                <a:effectLst/>
                <a:latin typeface="docs-Lato"/>
              </a:rPr>
              <a:t>Multilingual</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100010/signer--General16/lang--</a:t>
            </a:r>
            <a:r>
              <a:rPr lang="en-US" altLang="zh-CN" sz="1800" dirty="0">
                <a:solidFill>
                  <a:srgbClr val="000000"/>
                </a:solidFill>
                <a:effectLst/>
                <a:latin typeface="docs-Lato"/>
              </a:rPr>
              <a:t>--</a:t>
            </a:r>
            <a:r>
              <a:rPr lang="en-US" altLang="zh-CN" sz="1800" dirty="0" err="1">
                <a:solidFill>
                  <a:srgbClr val="444444"/>
                </a:solidFill>
                <a:effectLst/>
                <a:latin typeface="docs-Lato"/>
              </a:rPr>
              <a:t>Matthes</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104"/>
              </a:rPr>
              <a:t>2012</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pPr algn="l" rtl="0" fontAlgn="b"/>
            <a:r>
              <a:rPr lang="en-US" altLang="zh-CN" sz="1800" u="none" strike="noStrike" dirty="0">
                <a:solidFill>
                  <a:srgbClr val="3498DB"/>
                </a:solidFill>
                <a:effectLst/>
                <a:latin typeface="docs-Lato"/>
                <a:hlinkClick r:id="rId105"/>
              </a:rPr>
              <a:t>Corpus </a:t>
            </a:r>
            <a:r>
              <a:rPr lang="en-US" altLang="zh-CN" sz="1800" u="none" strike="noStrike" dirty="0" err="1">
                <a:solidFill>
                  <a:srgbClr val="3498DB"/>
                </a:solidFill>
                <a:effectLst/>
                <a:latin typeface="docs-Lato"/>
                <a:hlinkClick r:id="rId105"/>
              </a:rPr>
              <a:t>NGT</a:t>
            </a:r>
            <a:r>
              <a:rPr lang="en-US" altLang="zh-CN" sz="1800" dirty="0" err="1">
                <a:solidFill>
                  <a:srgbClr val="444444"/>
                </a:solidFill>
                <a:effectLst/>
                <a:latin typeface="docs-Lato"/>
              </a:rPr>
              <a:t>Netherlands</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docs-Lato"/>
              </a:rPr>
              <a:t>64,000</a:t>
            </a:r>
            <a:r>
              <a:rPr lang="en-US" altLang="zh-CN" sz="1800" dirty="0">
                <a:solidFill>
                  <a:srgbClr val="444444"/>
                </a:solidFill>
                <a:effectLst/>
                <a:latin typeface="docs-Lato"/>
              </a:rPr>
              <a:t>12160 videosGeneral100--</a:t>
            </a:r>
            <a:r>
              <a:rPr lang="en-US" altLang="zh-CN" sz="1800" u="none" strike="noStrike" dirty="0" err="1">
                <a:solidFill>
                  <a:srgbClr val="1155CC"/>
                </a:solidFill>
                <a:effectLst/>
                <a:latin typeface="docs-Lato"/>
                <a:hlinkClick r:id="rId106"/>
              </a:rPr>
              <a:t>link</a:t>
            </a:r>
            <a:r>
              <a:rPr lang="en-US" altLang="zh-CN" sz="1800" dirty="0" err="1">
                <a:solidFill>
                  <a:srgbClr val="444444"/>
                </a:solidFill>
                <a:effectLst/>
                <a:latin typeface="docs-Lato"/>
              </a:rPr>
              <a:t>Crasborn</a:t>
            </a:r>
            <a:r>
              <a:rPr lang="en-US" altLang="zh-CN" sz="1800" dirty="0">
                <a:solidFill>
                  <a:srgbClr val="444444"/>
                </a:solidFill>
                <a:effectLst/>
                <a:latin typeface="docs-Lato"/>
              </a:rPr>
              <a:t> &amp; </a:t>
            </a:r>
            <a:r>
              <a:rPr lang="en-US" altLang="zh-CN" sz="1800" dirty="0" err="1">
                <a:solidFill>
                  <a:srgbClr val="444444"/>
                </a:solidFill>
                <a:effectLst/>
                <a:latin typeface="docs-Lato"/>
              </a:rPr>
              <a:t>Zwitserlood</a:t>
            </a:r>
            <a:r>
              <a:rPr lang="en-US" altLang="zh-CN" sz="1800" dirty="0">
                <a:solidFill>
                  <a:srgbClr val="444444"/>
                </a:solidFill>
                <a:effectLst/>
                <a:latin typeface="docs-Lato"/>
              </a:rPr>
              <a:t> (</a:t>
            </a:r>
            <a:r>
              <a:rPr lang="en-US" altLang="zh-CN" sz="1800" u="none" strike="noStrike" dirty="0">
                <a:solidFill>
                  <a:srgbClr val="1155CC"/>
                </a:solidFill>
                <a:effectLst/>
                <a:latin typeface="docs-Lato"/>
                <a:hlinkClick r:id="rId107"/>
              </a:rPr>
              <a:t>2008</a:t>
            </a:r>
            <a:r>
              <a:rPr lang="en-US" altLang="zh-CN" sz="1800" dirty="0">
                <a:solidFill>
                  <a:srgbClr val="444444"/>
                </a:solidFill>
                <a:effectLst/>
                <a:latin typeface="docs-Lato"/>
              </a:rPr>
              <a:t>)</a:t>
            </a:r>
            <a:endParaRPr lang="en-US" altLang="zh-CN" sz="1800" dirty="0">
              <a:solidFill>
                <a:srgbClr val="444444"/>
              </a:solidFill>
              <a:effectLst/>
              <a:latin typeface="docs-Lato"/>
            </a:endParaRPr>
          </a:p>
          <a:p>
            <a:r>
              <a:rPr lang="en-US" altLang="zh-CN" sz="1800" dirty="0">
                <a:solidFill>
                  <a:srgbClr val="444444"/>
                </a:solidFill>
                <a:effectLst/>
                <a:latin typeface="docs-Lato"/>
              </a:rPr>
              <a:t>partially</a:t>
            </a:r>
            <a:endParaRPr lang="en-US" altLang="zh-CN" dirty="0">
              <a:effectLst/>
            </a:endParaRPr>
          </a:p>
          <a:p>
            <a:r>
              <a:rPr lang="en-US" altLang="zh-CN" sz="1800" u="none" strike="noStrike" dirty="0">
                <a:solidFill>
                  <a:srgbClr val="3498DB"/>
                </a:solidFill>
                <a:effectLst/>
                <a:latin typeface="docs-Lato"/>
                <a:hlinkClick r:id="rId108"/>
              </a:rPr>
              <a:t>STS-</a:t>
            </a:r>
            <a:r>
              <a:rPr lang="en-US" altLang="zh-CN" sz="1800" u="none" strike="noStrike" dirty="0" err="1">
                <a:solidFill>
                  <a:srgbClr val="3498DB"/>
                </a:solidFill>
                <a:effectLst/>
                <a:latin typeface="docs-Lato"/>
                <a:hlinkClick r:id="rId108"/>
              </a:rPr>
              <a:t>korpus</a:t>
            </a:r>
            <a:r>
              <a:rPr lang="en-US" altLang="zh-CN" sz="1800" dirty="0" err="1">
                <a:solidFill>
                  <a:srgbClr val="444444"/>
                </a:solidFill>
                <a:effectLst/>
                <a:latin typeface="docs-Lato"/>
              </a:rPr>
              <a:t>Swedish</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444444"/>
                </a:solidFill>
                <a:effectLst/>
                <a:latin typeface="docs-Lato"/>
              </a:rPr>
              <a:t>------Teaching</a:t>
            </a:r>
            <a:r>
              <a:rPr lang="en-US" altLang="zh-CN" sz="1800" dirty="0">
                <a:solidFill>
                  <a:srgbClr val="000000"/>
                </a:solidFill>
                <a:effectLst/>
                <a:latin typeface="docs-Lato"/>
              </a:rPr>
              <a:t>42</a:t>
            </a:r>
            <a:r>
              <a:rPr lang="en-US" altLang="zh-CN" sz="1800" dirty="0">
                <a:solidFill>
                  <a:srgbClr val="444444"/>
                </a:solidFill>
                <a:effectLst/>
                <a:latin typeface="docs-Lato"/>
              </a:rPr>
              <a:t>768 × 288</a:t>
            </a:r>
            <a:r>
              <a:rPr lang="en-US" altLang="zh-CN" sz="1800" dirty="0">
                <a:solidFill>
                  <a:srgbClr val="000000"/>
                </a:solidFill>
                <a:effectLst/>
                <a:latin typeface="docs-Lato"/>
              </a:rPr>
              <a:t>--</a:t>
            </a:r>
            <a:r>
              <a:rPr lang="en-US" altLang="zh-CN" sz="1800" dirty="0" err="1">
                <a:solidFill>
                  <a:srgbClr val="444444"/>
                </a:solidFill>
                <a:effectLst/>
                <a:latin typeface="docs-Lato"/>
              </a:rPr>
              <a:t>Öqvist</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109"/>
              </a:rPr>
              <a:t>2020</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err="1">
                <a:solidFill>
                  <a:srgbClr val="3498DB"/>
                </a:solidFill>
                <a:effectLst/>
                <a:latin typeface="docs-Lato"/>
                <a:hlinkClick r:id="rId110"/>
              </a:rPr>
              <a:t>SSLC</a:t>
            </a:r>
            <a:r>
              <a:rPr lang="en-US" altLang="zh-CN" sz="1800" dirty="0" err="1">
                <a:solidFill>
                  <a:srgbClr val="444444"/>
                </a:solidFill>
                <a:effectLst/>
                <a:latin typeface="docs-Lato"/>
              </a:rPr>
              <a:t>Swedish</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444444"/>
                </a:solidFill>
                <a:effectLst/>
                <a:latin typeface="docs-Lato"/>
              </a:rPr>
              <a:t>3,6002,342 videosGeneral</a:t>
            </a:r>
            <a:r>
              <a:rPr lang="en-US" altLang="zh-CN" sz="1800" dirty="0">
                <a:solidFill>
                  <a:srgbClr val="000000"/>
                </a:solidFill>
                <a:effectLst/>
                <a:latin typeface="docs-Lato"/>
              </a:rPr>
              <a:t>42</a:t>
            </a:r>
            <a:r>
              <a:rPr lang="en-US" altLang="zh-CN" sz="1800" dirty="0">
                <a:solidFill>
                  <a:srgbClr val="444444"/>
                </a:solidFill>
                <a:effectLst/>
                <a:latin typeface="docs-Lato"/>
              </a:rPr>
              <a:t>--</a:t>
            </a:r>
            <a:r>
              <a:rPr lang="en-US" altLang="zh-CN" sz="1800" u="none" strike="noStrike" dirty="0" err="1">
                <a:solidFill>
                  <a:srgbClr val="1155CC"/>
                </a:solidFill>
                <a:effectLst/>
                <a:latin typeface="docs-Lato"/>
                <a:hlinkClick r:id="rId111"/>
              </a:rPr>
              <a:t>link</a:t>
            </a:r>
            <a:r>
              <a:rPr lang="en-US" altLang="zh-CN" sz="1800" dirty="0" err="1">
                <a:solidFill>
                  <a:srgbClr val="444444"/>
                </a:solidFill>
                <a:effectLst/>
                <a:latin typeface="docs-Lato"/>
              </a:rPr>
              <a:t>Mesch</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112"/>
              </a:rPr>
              <a:t>2012</a:t>
            </a:r>
            <a:r>
              <a:rPr lang="en-US" altLang="zh-CN" sz="1800" dirty="0">
                <a:solidFill>
                  <a:srgbClr val="444444"/>
                </a:solidFill>
                <a:effectLst/>
                <a:latin typeface="docs-Lato"/>
              </a:rPr>
              <a:t>)partially</a:t>
            </a:r>
            <a:endParaRPr lang="en-US" altLang="zh-CN" dirty="0">
              <a:effectLst/>
            </a:endParaRPr>
          </a:p>
          <a:p>
            <a:r>
              <a:rPr lang="en-US" altLang="zh-CN" sz="1800" u="none" strike="noStrike" dirty="0" err="1">
                <a:solidFill>
                  <a:srgbClr val="3498DB"/>
                </a:solidFill>
                <a:effectLst/>
                <a:latin typeface="docs-Lato"/>
                <a:hlinkClick r:id="rId113"/>
              </a:rPr>
              <a:t>ISL</a:t>
            </a:r>
            <a:r>
              <a:rPr lang="en-US" altLang="zh-CN" sz="1800" dirty="0" err="1">
                <a:solidFill>
                  <a:srgbClr val="444444"/>
                </a:solidFill>
                <a:effectLst/>
                <a:latin typeface="docs-Lato"/>
              </a:rPr>
              <a:t>Indian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444444"/>
                </a:solidFill>
                <a:effectLst/>
                <a:latin typeface="docs-Lato"/>
              </a:rPr>
              <a:t>10k189092 videosGeneral</a:t>
            </a:r>
            <a:r>
              <a:rPr lang="en-US" altLang="zh-CN" sz="1800" dirty="0">
                <a:solidFill>
                  <a:srgbClr val="000000"/>
                </a:solidFill>
                <a:effectLst/>
                <a:latin typeface="docs-Lato"/>
              </a:rPr>
              <a:t>5</a:t>
            </a:r>
            <a:r>
              <a:rPr lang="en-US" altLang="zh-CN" sz="1800" dirty="0">
                <a:solidFill>
                  <a:srgbClr val="444444"/>
                </a:solidFill>
                <a:effectLst/>
                <a:latin typeface="docs-Lato"/>
              </a:rPr>
              <a:t>--</a:t>
            </a:r>
            <a:r>
              <a:rPr lang="en-US" altLang="zh-CN" sz="1800" dirty="0">
                <a:solidFill>
                  <a:srgbClr val="444444"/>
                </a:solidFill>
                <a:effectLst/>
                <a:latin typeface="docs-docs-Lato"/>
              </a:rPr>
              <a:t>--</a:t>
            </a:r>
            <a:r>
              <a:rPr lang="en-US" altLang="zh-CN" sz="1800" dirty="0">
                <a:solidFill>
                  <a:srgbClr val="444444"/>
                </a:solidFill>
                <a:effectLst/>
                <a:latin typeface="docs-Lato"/>
              </a:rPr>
              <a:t>Kapoor et al. (</a:t>
            </a:r>
            <a:r>
              <a:rPr lang="en-US" altLang="zh-CN" sz="1800" u="none" strike="noStrike" dirty="0">
                <a:solidFill>
                  <a:srgbClr val="1155CC"/>
                </a:solidFill>
                <a:effectLst/>
                <a:latin typeface="docs-Lato"/>
                <a:hlinkClick r:id="rId114"/>
              </a:rPr>
              <a:t>2021</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115"/>
              </a:rPr>
              <a:t>S-</a:t>
            </a:r>
            <a:r>
              <a:rPr lang="en-US" altLang="zh-CN" sz="1800" u="none" strike="noStrike" dirty="0" err="1">
                <a:solidFill>
                  <a:srgbClr val="3498DB"/>
                </a:solidFill>
                <a:effectLst/>
                <a:latin typeface="docs-Lato"/>
                <a:hlinkClick r:id="rId115"/>
              </a:rPr>
              <a:t>pot</a:t>
            </a:r>
            <a:r>
              <a:rPr lang="en-US" altLang="zh-CN" sz="1800" dirty="0" err="1">
                <a:solidFill>
                  <a:srgbClr val="444444"/>
                </a:solidFill>
                <a:effectLst/>
                <a:latin typeface="docs-Lato"/>
              </a:rPr>
              <a:t>Finnish</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444444"/>
                </a:solidFill>
                <a:effectLst/>
                <a:latin typeface="docs-Lato"/>
              </a:rPr>
              <a:t>1,21194328 sequencesGeneral</a:t>
            </a:r>
            <a:r>
              <a:rPr lang="en-US" altLang="zh-CN" sz="1800" dirty="0">
                <a:solidFill>
                  <a:srgbClr val="000000"/>
                </a:solidFill>
                <a:effectLst/>
                <a:latin typeface="docs-Lato"/>
              </a:rPr>
              <a:t>5</a:t>
            </a:r>
            <a:r>
              <a:rPr lang="en-US" altLang="zh-CN" sz="1800" dirty="0">
                <a:solidFill>
                  <a:srgbClr val="444444"/>
                </a:solidFill>
                <a:effectLst/>
                <a:latin typeface="docs-Lato"/>
              </a:rPr>
              <a:t>720 × 576</a:t>
            </a:r>
            <a:r>
              <a:rPr lang="en-US" altLang="zh-CN" sz="1800" dirty="0">
                <a:solidFill>
                  <a:srgbClr val="434343"/>
                </a:solidFill>
                <a:effectLst/>
                <a:latin typeface="docs-Lato"/>
              </a:rPr>
              <a:t>contact </a:t>
            </a:r>
            <a:r>
              <a:rPr lang="en-US" altLang="zh-CN" sz="1800" dirty="0" err="1">
                <a:solidFill>
                  <a:srgbClr val="434343"/>
                </a:solidFill>
                <a:effectLst/>
                <a:latin typeface="docs-Lato"/>
              </a:rPr>
              <a:t>authors</a:t>
            </a:r>
            <a:r>
              <a:rPr lang="en-US" altLang="zh-CN" sz="1800" dirty="0" err="1">
                <a:solidFill>
                  <a:srgbClr val="444444"/>
                </a:solidFill>
                <a:effectLst/>
                <a:latin typeface="docs-Lato"/>
              </a:rPr>
              <a:t>Viitaniemi</a:t>
            </a:r>
            <a:r>
              <a:rPr lang="en-US" altLang="zh-CN" sz="1800" dirty="0">
                <a:solidFill>
                  <a:srgbClr val="444444"/>
                </a:solidFill>
                <a:effectLst/>
                <a:latin typeface="docs-Lato"/>
              </a:rPr>
              <a:t> et al. (</a:t>
            </a:r>
            <a:r>
              <a:rPr lang="en-US" altLang="zh-CN" sz="1800" u="none" strike="noStrike" dirty="0">
                <a:solidFill>
                  <a:srgbClr val="1155CC"/>
                </a:solidFill>
                <a:effectLst/>
                <a:latin typeface="docs-Lato"/>
                <a:hlinkClick r:id="rId116"/>
              </a:rPr>
              <a:t>2014</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Arial" panose="020B0604020202020204" pitchFamily="34" charset="0"/>
                <a:hlinkClick r:id="rId117"/>
              </a:rPr>
              <a:t>SWISSTXT-</a:t>
            </a:r>
            <a:r>
              <a:rPr lang="en-US" altLang="zh-CN" sz="1800" u="none" strike="noStrike" dirty="0" err="1">
                <a:solidFill>
                  <a:srgbClr val="3498DB"/>
                </a:solidFill>
                <a:effectLst/>
                <a:latin typeface="Arial" panose="020B0604020202020204" pitchFamily="34" charset="0"/>
                <a:hlinkClick r:id="rId117"/>
              </a:rPr>
              <a:t>NEWS</a:t>
            </a:r>
            <a:r>
              <a:rPr lang="en-US" altLang="zh-CN" sz="1800" dirty="0" err="1">
                <a:solidFill>
                  <a:srgbClr val="444444"/>
                </a:solidFill>
                <a:effectLst/>
                <a:latin typeface="docs-Lato"/>
              </a:rPr>
              <a:t>Swiss</a:t>
            </a:r>
            <a:r>
              <a:rPr lang="en-US" altLang="zh-CN" sz="1800" dirty="0">
                <a:solidFill>
                  <a:srgbClr val="444444"/>
                </a:solidFill>
                <a:effectLst/>
                <a:latin typeface="docs-Lato"/>
              </a:rPr>
              <a:t>-German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10,56196031 sequencesNews</a:t>
            </a:r>
            <a:r>
              <a:rPr lang="en-US" altLang="zh-CN" sz="1800" dirty="0">
                <a:solidFill>
                  <a:srgbClr val="000000"/>
                </a:solidFill>
                <a:effectLst/>
                <a:latin typeface="docs-Lato"/>
              </a:rPr>
              <a:t>9</a:t>
            </a:r>
            <a:r>
              <a:rPr lang="en-US" altLang="zh-CN" sz="1800" dirty="0">
                <a:solidFill>
                  <a:srgbClr val="444444"/>
                </a:solidFill>
                <a:effectLst/>
                <a:latin typeface="docs-Lato"/>
              </a:rPr>
              <a:t>1280x720</a:t>
            </a:r>
            <a:r>
              <a:rPr lang="en-US" altLang="zh-CN" sz="1800" u="none" strike="noStrike" dirty="0">
                <a:solidFill>
                  <a:srgbClr val="1155CC"/>
                </a:solidFill>
                <a:effectLst/>
                <a:latin typeface="docs-Lato"/>
                <a:hlinkClick r:id="rId118"/>
              </a:rPr>
              <a:t>link</a:t>
            </a:r>
            <a:r>
              <a:rPr lang="en-US" altLang="zh-CN" sz="1800" dirty="0">
                <a:solidFill>
                  <a:srgbClr val="444444"/>
                </a:solidFill>
                <a:effectLst/>
                <a:latin typeface="docs-Lato"/>
              </a:rPr>
              <a:t>Camgoz et al. (</a:t>
            </a:r>
            <a:r>
              <a:rPr lang="en-US" altLang="zh-CN" sz="1800" u="none" strike="noStrike" dirty="0">
                <a:solidFill>
                  <a:srgbClr val="1155CC"/>
                </a:solidFill>
                <a:effectLst/>
                <a:latin typeface="docs-Lato"/>
                <a:hlinkClick r:id="rId119"/>
              </a:rPr>
              <a:t>2021</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120"/>
              </a:rPr>
              <a:t>SWISSTXT-</a:t>
            </a:r>
            <a:r>
              <a:rPr lang="en-US" altLang="zh-CN" sz="1800" u="none" strike="noStrike" dirty="0" err="1">
                <a:solidFill>
                  <a:srgbClr val="3498DB"/>
                </a:solidFill>
                <a:effectLst/>
                <a:latin typeface="docs-Lato"/>
                <a:hlinkClick r:id="rId120"/>
              </a:rPr>
              <a:t>WEATHER</a:t>
            </a:r>
            <a:r>
              <a:rPr lang="en-US" altLang="zh-CN" sz="1800" dirty="0" err="1">
                <a:solidFill>
                  <a:srgbClr val="444444"/>
                </a:solidFill>
                <a:effectLst/>
                <a:latin typeface="docs-Lato"/>
              </a:rPr>
              <a:t>Swiss</a:t>
            </a:r>
            <a:r>
              <a:rPr lang="en-US" altLang="zh-CN" sz="1800" dirty="0">
                <a:solidFill>
                  <a:srgbClr val="444444"/>
                </a:solidFill>
                <a:effectLst/>
                <a:latin typeface="docs-Lato"/>
              </a:rPr>
              <a:t>-German</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1,2481811 sequencesWeather</a:t>
            </a:r>
            <a:r>
              <a:rPr lang="en-US" altLang="zh-CN" sz="1800" dirty="0">
                <a:solidFill>
                  <a:srgbClr val="000000"/>
                </a:solidFill>
                <a:effectLst/>
                <a:latin typeface="docs-Lato"/>
              </a:rPr>
              <a:t>1</a:t>
            </a:r>
            <a:r>
              <a:rPr lang="en-US" altLang="zh-CN" sz="1800" dirty="0">
                <a:solidFill>
                  <a:srgbClr val="444444"/>
                </a:solidFill>
                <a:effectLst/>
                <a:latin typeface="docs-Lato"/>
              </a:rPr>
              <a:t>1280x720</a:t>
            </a:r>
            <a:r>
              <a:rPr lang="en-US" altLang="zh-CN" sz="1800" u="none" strike="noStrike" dirty="0">
                <a:solidFill>
                  <a:srgbClr val="1155CC"/>
                </a:solidFill>
                <a:effectLst/>
                <a:latin typeface="docs-Lato"/>
                <a:hlinkClick r:id="rId121"/>
              </a:rPr>
              <a:t>link</a:t>
            </a:r>
            <a:r>
              <a:rPr lang="en-US" altLang="zh-CN" sz="1800" dirty="0">
                <a:solidFill>
                  <a:srgbClr val="444444"/>
                </a:solidFill>
                <a:effectLst/>
                <a:latin typeface="docs-Lato"/>
              </a:rPr>
              <a:t>Camgoz et al. (</a:t>
            </a:r>
            <a:r>
              <a:rPr lang="en-US" altLang="zh-CN" sz="1800" u="none" strike="noStrike" dirty="0">
                <a:solidFill>
                  <a:srgbClr val="1155CC"/>
                </a:solidFill>
                <a:effectLst/>
                <a:latin typeface="docs-Lato"/>
                <a:hlinkClick r:id="rId122"/>
              </a:rPr>
              <a:t>2021</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none" strike="noStrike" dirty="0">
                <a:solidFill>
                  <a:srgbClr val="3498DB"/>
                </a:solidFill>
                <a:effectLst/>
                <a:latin typeface="docs-Lato"/>
                <a:hlinkClick r:id="rId123"/>
              </a:rPr>
              <a:t>VRT-</a:t>
            </a:r>
            <a:r>
              <a:rPr lang="en-US" altLang="zh-CN" sz="1800" u="none" strike="noStrike" dirty="0" err="1">
                <a:solidFill>
                  <a:srgbClr val="3498DB"/>
                </a:solidFill>
                <a:effectLst/>
                <a:latin typeface="docs-Lato"/>
                <a:hlinkClick r:id="rId123"/>
              </a:rPr>
              <a:t>NEWS</a:t>
            </a:r>
            <a:r>
              <a:rPr lang="en-US" altLang="zh-CN" sz="1800" dirty="0" err="1">
                <a:solidFill>
                  <a:srgbClr val="444444"/>
                </a:solidFill>
                <a:effectLst/>
                <a:latin typeface="docs-Lato"/>
              </a:rPr>
              <a:t>Flemish</a:t>
            </a:r>
            <a:r>
              <a:rPr lang="zh-CN" altLang="en-US" sz="1800" dirty="0">
                <a:solidFill>
                  <a:srgbClr val="000000"/>
                </a:solidFill>
                <a:effectLst/>
                <a:latin typeface="docs-Helvetica Neue"/>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en-US" altLang="zh-CN" sz="1800" dirty="0">
                <a:solidFill>
                  <a:srgbClr val="444444"/>
                </a:solidFill>
                <a:effectLst/>
                <a:latin typeface="docs-Lato"/>
              </a:rPr>
              <a:t>6,87597174News</a:t>
            </a:r>
            <a:r>
              <a:rPr lang="en-US" altLang="zh-CN" sz="1800" dirty="0">
                <a:solidFill>
                  <a:srgbClr val="000000"/>
                </a:solidFill>
                <a:effectLst/>
                <a:latin typeface="docs-Lato"/>
              </a:rPr>
              <a:t>9</a:t>
            </a:r>
            <a:r>
              <a:rPr lang="en-US" altLang="zh-CN" sz="1800" dirty="0">
                <a:solidFill>
                  <a:srgbClr val="444444"/>
                </a:solidFill>
                <a:effectLst/>
                <a:latin typeface="docs-Lato"/>
              </a:rPr>
              <a:t>1280x720</a:t>
            </a:r>
            <a:r>
              <a:rPr lang="en-US" altLang="zh-CN" sz="1800" u="none" strike="noStrike" dirty="0">
                <a:solidFill>
                  <a:srgbClr val="1155CC"/>
                </a:solidFill>
                <a:effectLst/>
                <a:latin typeface="docs-Lato"/>
                <a:hlinkClick r:id="rId124"/>
              </a:rPr>
              <a:t>link</a:t>
            </a:r>
            <a:r>
              <a:rPr lang="en-US" altLang="zh-CN" sz="1800" dirty="0">
                <a:solidFill>
                  <a:srgbClr val="444444"/>
                </a:solidFill>
                <a:effectLst/>
                <a:latin typeface="docs-Lato"/>
              </a:rPr>
              <a:t>Camgoz et al. (</a:t>
            </a:r>
            <a:r>
              <a:rPr lang="en-US" altLang="zh-CN" sz="1800" u="none" strike="noStrike" dirty="0">
                <a:solidFill>
                  <a:srgbClr val="1155CC"/>
                </a:solidFill>
                <a:effectLst/>
                <a:latin typeface="docs-Lato"/>
                <a:hlinkClick r:id="rId125"/>
              </a:rPr>
              <a:t>2021</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effectLst/>
            </a:endParaRPr>
          </a:p>
          <a:p>
            <a:r>
              <a:rPr lang="en-US" altLang="zh-CN" sz="1800" u="sng" dirty="0" err="1">
                <a:solidFill>
                  <a:srgbClr val="3498DB"/>
                </a:solidFill>
                <a:effectLst/>
                <a:latin typeface="docs-Lato"/>
              </a:rPr>
              <a:t>KETI</a:t>
            </a:r>
            <a:r>
              <a:rPr lang="en-US" altLang="zh-CN" sz="1800" dirty="0" err="1">
                <a:solidFill>
                  <a:srgbClr val="444444"/>
                </a:solidFill>
                <a:effectLst/>
                <a:latin typeface="docs-Lato"/>
              </a:rPr>
              <a:t>Korean</a:t>
            </a:r>
            <a:r>
              <a:rPr lang="zh-CN" altLang="en-US" sz="1800" dirty="0">
                <a:solidFill>
                  <a:srgbClr val="444444"/>
                </a:solidFill>
                <a:effectLst/>
                <a:latin typeface="docs-Lato"/>
              </a:rPr>
              <a:t>🎥🎥</a:t>
            </a:r>
            <a:r>
              <a:rPr lang="zh-CN" altLang="en-US" sz="1800" dirty="0">
                <a:solidFill>
                  <a:srgbClr val="000000"/>
                </a:solidFill>
                <a:effectLst/>
                <a:latin typeface="docs-Inconsolata"/>
              </a:rPr>
              <a:t>✍🏻</a:t>
            </a:r>
            <a:r>
              <a:rPr lang="en-US" altLang="zh-CN" sz="1800" dirty="0">
                <a:solidFill>
                  <a:srgbClr val="000000"/>
                </a:solidFill>
                <a:effectLst/>
                <a:latin typeface="docs-Inconsolata"/>
              </a:rPr>
              <a:t>ℹ️</a:t>
            </a:r>
            <a:r>
              <a:rPr lang="zh-CN" altLang="en-US" sz="1800" dirty="0">
                <a:solidFill>
                  <a:srgbClr val="000000"/>
                </a:solidFill>
                <a:effectLst/>
                <a:latin typeface="docs-Inconsolata"/>
              </a:rPr>
              <a:t>📋</a:t>
            </a:r>
            <a:r>
              <a:rPr lang="en-US" altLang="zh-CN" sz="1800" dirty="0">
                <a:solidFill>
                  <a:srgbClr val="444444"/>
                </a:solidFill>
                <a:effectLst/>
                <a:latin typeface="docs-Lato"/>
              </a:rPr>
              <a:t>4192814,672 videosEmergency</a:t>
            </a:r>
            <a:r>
              <a:rPr lang="en-US" altLang="zh-CN" sz="1800" dirty="0">
                <a:solidFill>
                  <a:srgbClr val="000000"/>
                </a:solidFill>
                <a:effectLst/>
                <a:latin typeface="docs-Lato"/>
              </a:rPr>
              <a:t>14</a:t>
            </a:r>
            <a:r>
              <a:rPr lang="en-US" altLang="zh-CN" sz="1800" dirty="0">
                <a:solidFill>
                  <a:srgbClr val="444444"/>
                </a:solidFill>
                <a:effectLst/>
                <a:latin typeface="docs-Lato"/>
              </a:rPr>
              <a:t>1280 x 720</a:t>
            </a:r>
            <a:r>
              <a:rPr lang="en-US" altLang="zh-CN" sz="1800" dirty="0">
                <a:solidFill>
                  <a:srgbClr val="434343"/>
                </a:solidFill>
                <a:effectLst/>
                <a:latin typeface="docs-Lato"/>
              </a:rPr>
              <a:t>--</a:t>
            </a:r>
            <a:r>
              <a:rPr lang="en-US" altLang="zh-CN" sz="1800" dirty="0">
                <a:solidFill>
                  <a:srgbClr val="444444"/>
                </a:solidFill>
                <a:effectLst/>
                <a:latin typeface="docs-Lato"/>
              </a:rPr>
              <a:t>Ko et al. (</a:t>
            </a:r>
            <a:r>
              <a:rPr lang="en-US" altLang="zh-CN" sz="1800" u="none" strike="noStrike" dirty="0">
                <a:solidFill>
                  <a:srgbClr val="1155CC"/>
                </a:solidFill>
                <a:effectLst/>
                <a:latin typeface="docs-Lato"/>
                <a:hlinkClick r:id="rId126"/>
              </a:rPr>
              <a:t>2019</a:t>
            </a:r>
            <a:r>
              <a:rPr lang="en-US" altLang="zh-CN" sz="1800" dirty="0">
                <a:solidFill>
                  <a:srgbClr val="444444"/>
                </a:solidFill>
                <a:effectLst/>
                <a:latin typeface="docs-Lato"/>
              </a:rPr>
              <a:t>)</a:t>
            </a:r>
            <a:r>
              <a:rPr lang="zh-CN" altLang="en-US" sz="1800" dirty="0">
                <a:solidFill>
                  <a:srgbClr val="444444"/>
                </a:solidFill>
                <a:effectLst/>
                <a:latin typeface="docs-Lato"/>
              </a:rPr>
              <a:t>❌</a:t>
            </a:r>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cap="all" dirty="0">
                <a:solidFill>
                  <a:srgbClr val="27262B"/>
                </a:solidFill>
                <a:effectLst/>
                <a:latin typeface="system-ui"/>
              </a:rPr>
              <a:t>MULTI_HAND_LANDMARKS</a:t>
            </a:r>
            <a:endParaRPr lang="en-US" altLang="zh-CN" b="0" i="0" cap="all" dirty="0">
              <a:solidFill>
                <a:srgbClr val="27262B"/>
              </a:solidFill>
              <a:effectLst/>
              <a:latin typeface="system-ui"/>
            </a:endParaRPr>
          </a:p>
          <a:p>
            <a:pPr algn="l"/>
            <a:r>
              <a:rPr lang="en-US" altLang="zh-CN" b="0" i="0" dirty="0">
                <a:solidFill>
                  <a:srgbClr val="5C5962"/>
                </a:solidFill>
                <a:effectLst/>
                <a:latin typeface="system-ui"/>
              </a:rPr>
              <a:t>Collection of detected/tracked hands, where each hand is represented as a list of 21 hand landmarks and each landmark is composed of x, y and z. x and y are normalized to [0.0, 1.0] by the image width and height respectively. z represents the landmark depth with the depth at the wrist being the origin, and the smaller the value the closer the landmark is to the camera. The magnitude of z uses roughly the same scale as x.</a:t>
            </a:r>
            <a:endParaRPr lang="en-US" altLang="zh-CN" b="0" i="0" dirty="0">
              <a:solidFill>
                <a:srgbClr val="5C5962"/>
              </a:solidFill>
              <a:effectLst/>
              <a:latin typeface="system-ui"/>
            </a:endParaRPr>
          </a:p>
          <a:p>
            <a:pPr algn="l"/>
            <a:r>
              <a:rPr lang="en-US" altLang="zh-CN" b="0" i="0" cap="all" dirty="0">
                <a:solidFill>
                  <a:srgbClr val="27262B"/>
                </a:solidFill>
                <a:effectLst/>
                <a:latin typeface="system-ui"/>
              </a:rPr>
              <a:t>MULTI_HAND_WORLD_LANDMARKS</a:t>
            </a:r>
            <a:endParaRPr lang="en-US" altLang="zh-CN" b="0" i="0" cap="all" dirty="0">
              <a:solidFill>
                <a:srgbClr val="27262B"/>
              </a:solidFill>
              <a:effectLst/>
              <a:latin typeface="system-ui"/>
            </a:endParaRPr>
          </a:p>
          <a:p>
            <a:pPr algn="l"/>
            <a:r>
              <a:rPr lang="en-US" altLang="zh-CN" b="0" i="0" dirty="0">
                <a:solidFill>
                  <a:srgbClr val="5C5962"/>
                </a:solidFill>
                <a:effectLst/>
                <a:latin typeface="system-ui"/>
              </a:rPr>
              <a:t>Collection of detected/tracked hands, where each hand is represented as a list of 21 hand landmarks in world coordinates. Each landmark is composed of x, y and z: real-world 3D coordinates in meters with the origin at the hand’s approximate geometric center.</a:t>
            </a:r>
            <a:endParaRPr lang="en-US" altLang="zh-CN" b="0" i="0" dirty="0">
              <a:solidFill>
                <a:srgbClr val="5C5962"/>
              </a:solidFill>
              <a:effectLst/>
              <a:latin typeface="system-ui"/>
            </a:endParaRPr>
          </a:p>
          <a:p>
            <a:pPr algn="l"/>
            <a:r>
              <a:rPr lang="en-US" altLang="zh-CN" b="0" i="0" cap="all" dirty="0">
                <a:solidFill>
                  <a:srgbClr val="27262B"/>
                </a:solidFill>
                <a:effectLst/>
                <a:latin typeface="system-ui"/>
              </a:rPr>
              <a:t>MULTI_HANDEDNESS</a:t>
            </a:r>
            <a:endParaRPr lang="en-US" altLang="zh-CN" b="0" i="0" cap="all" dirty="0">
              <a:solidFill>
                <a:srgbClr val="27262B"/>
              </a:solidFill>
              <a:effectLst/>
              <a:latin typeface="system-ui"/>
            </a:endParaRPr>
          </a:p>
          <a:p>
            <a:pPr algn="l"/>
            <a:r>
              <a:rPr lang="en-US" altLang="zh-CN" b="0" i="0" dirty="0">
                <a:solidFill>
                  <a:srgbClr val="5C5962"/>
                </a:solidFill>
                <a:effectLst/>
                <a:latin typeface="system-ui"/>
              </a:rPr>
              <a:t>Collection of handedness of the detected/tracked hands (i.e. is it a left or right hand). Each hand is composed of label and score. label is a string of value either "Left" or "Right". score is the estimated probability of the predicted handedness and is always greater than or equal to 0.5 (and the opposite handedness has an estimated probability of 1 - score).</a:t>
            </a:r>
            <a:endParaRPr lang="en-US" altLang="zh-CN" b="0" i="0" dirty="0">
              <a:solidFill>
                <a:srgbClr val="5C5962"/>
              </a:solidFill>
              <a:effectLst/>
              <a:latin typeface="system-ui"/>
            </a:endParaRPr>
          </a:p>
          <a:p>
            <a:endParaRPr lang="en-US" altLang="zh-CN" dirty="0"/>
          </a:p>
          <a:p>
            <a:endParaRPr lang="en-US" altLang="zh-CN" dirty="0"/>
          </a:p>
          <a:p>
            <a:r>
              <a:rPr lang="en-US" altLang="zh-CN" dirty="0"/>
              <a:t>https://github.com/Kazuhito00/mediapipe-python-sample</a:t>
            </a:r>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cap="all" dirty="0">
                <a:solidFill>
                  <a:srgbClr val="27262B"/>
                </a:solidFill>
                <a:effectLst/>
                <a:latin typeface="system-ui"/>
              </a:rPr>
              <a:t>MULTI_HAND_LANDMARKS</a:t>
            </a:r>
            <a:endParaRPr lang="en-US" altLang="zh-CN" b="0" i="0" cap="all" dirty="0">
              <a:solidFill>
                <a:srgbClr val="27262B"/>
              </a:solidFill>
              <a:effectLst/>
              <a:latin typeface="system-ui"/>
            </a:endParaRPr>
          </a:p>
          <a:p>
            <a:pPr algn="l"/>
            <a:r>
              <a:rPr lang="en-US" altLang="zh-CN" b="0" i="0" dirty="0">
                <a:solidFill>
                  <a:srgbClr val="5C5962"/>
                </a:solidFill>
                <a:effectLst/>
                <a:latin typeface="system-ui"/>
              </a:rPr>
              <a:t>Collection of detected/tracked hands, where each hand is represented as a list of 21 hand landmarks and each landmark is composed of x, y and z. x and y are normalized to [0.0, 1.0] by the image width and height respectively. z represents the landmark depth with the depth at the wrist being the origin, and the smaller the value the closer the landmark is to the camera. The magnitude of z uses roughly the same scale as x.</a:t>
            </a:r>
            <a:endParaRPr lang="en-US" altLang="zh-CN" b="0" i="0" dirty="0">
              <a:solidFill>
                <a:srgbClr val="5C5962"/>
              </a:solidFill>
              <a:effectLst/>
              <a:latin typeface="system-ui"/>
            </a:endParaRPr>
          </a:p>
          <a:p>
            <a:pPr algn="l"/>
            <a:r>
              <a:rPr lang="en-US" altLang="zh-CN" b="0" i="0" cap="all" dirty="0">
                <a:solidFill>
                  <a:srgbClr val="27262B"/>
                </a:solidFill>
                <a:effectLst/>
                <a:latin typeface="system-ui"/>
              </a:rPr>
              <a:t>MULTI_HAND_WORLD_LANDMARKS</a:t>
            </a:r>
            <a:endParaRPr lang="en-US" altLang="zh-CN" b="0" i="0" cap="all" dirty="0">
              <a:solidFill>
                <a:srgbClr val="27262B"/>
              </a:solidFill>
              <a:effectLst/>
              <a:latin typeface="system-ui"/>
            </a:endParaRPr>
          </a:p>
          <a:p>
            <a:pPr algn="l"/>
            <a:r>
              <a:rPr lang="en-US" altLang="zh-CN" b="0" i="0" dirty="0">
                <a:solidFill>
                  <a:srgbClr val="5C5962"/>
                </a:solidFill>
                <a:effectLst/>
                <a:latin typeface="system-ui"/>
              </a:rPr>
              <a:t>Collection of detected/tracked hands, where each hand is represented as a list of 21 hand landmarks in world coordinates. Each landmark is composed of x, y and z: real-world 3D coordinates in meters with the origin at the hand’s approximate geometric center.</a:t>
            </a:r>
            <a:endParaRPr lang="en-US" altLang="zh-CN" b="0" i="0" dirty="0">
              <a:solidFill>
                <a:srgbClr val="5C5962"/>
              </a:solidFill>
              <a:effectLst/>
              <a:latin typeface="system-ui"/>
            </a:endParaRPr>
          </a:p>
          <a:p>
            <a:pPr algn="l"/>
            <a:r>
              <a:rPr lang="en-US" altLang="zh-CN" b="0" i="0" cap="all" dirty="0">
                <a:solidFill>
                  <a:srgbClr val="27262B"/>
                </a:solidFill>
                <a:effectLst/>
                <a:latin typeface="system-ui"/>
              </a:rPr>
              <a:t>MULTI_HANDEDNESS</a:t>
            </a:r>
            <a:endParaRPr lang="en-US" altLang="zh-CN" b="0" i="0" cap="all" dirty="0">
              <a:solidFill>
                <a:srgbClr val="27262B"/>
              </a:solidFill>
              <a:effectLst/>
              <a:latin typeface="system-ui"/>
            </a:endParaRPr>
          </a:p>
          <a:p>
            <a:pPr algn="l"/>
            <a:r>
              <a:rPr lang="en-US" altLang="zh-CN" b="0" i="0" dirty="0">
                <a:solidFill>
                  <a:srgbClr val="5C5962"/>
                </a:solidFill>
                <a:effectLst/>
                <a:latin typeface="system-ui"/>
              </a:rPr>
              <a:t>Collection of handedness of the detected/tracked hands (i.e. is it a left or right hand). Each hand is composed of label and score. label is a string of value either "Left" or "Right". score is the estimated probability of the predicted handedness and is always greater than or equal to 0.5 (and the opposite handedness has an estimated probability of 1 - score).</a:t>
            </a:r>
            <a:endParaRPr lang="en-US" altLang="zh-CN" b="0" i="0" dirty="0">
              <a:solidFill>
                <a:srgbClr val="5C5962"/>
              </a:solidFill>
              <a:effectLst/>
              <a:latin typeface="system-ui"/>
            </a:endParaRPr>
          </a:p>
          <a:p>
            <a:endParaRPr lang="en-US" altLang="zh-CN" dirty="0"/>
          </a:p>
          <a:p>
            <a:endParaRPr lang="en-US" altLang="zh-CN" dirty="0"/>
          </a:p>
          <a:p>
            <a:r>
              <a:rPr lang="en-US" altLang="zh-CN" dirty="0"/>
              <a:t>https://github.com/Kazuhito00/mediapipe-python-sample</a:t>
            </a:r>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利用计算机视觉方式 从手语视频中获取大量的数据，包括人手弯曲度（计划对弯曲程度进行量化处理</a:t>
            </a:r>
            <a:r>
              <a:rPr lang="en-US" altLang="zh-CN" dirty="0"/>
              <a:t>0-90-180</a:t>
            </a:r>
            <a:r>
              <a:rPr lang="zh-CN" altLang="en-US" dirty="0"/>
              <a:t>）</a:t>
            </a:r>
            <a:r>
              <a:rPr lang="zh-CN" altLang="en-US" dirty="0">
                <a:solidFill>
                  <a:srgbClr val="FF0000"/>
                </a:solidFill>
              </a:rPr>
              <a:t>可能问题</a:t>
            </a:r>
            <a:r>
              <a:rPr lang="en-US" altLang="zh-CN" dirty="0" err="1">
                <a:solidFill>
                  <a:srgbClr val="FF0000"/>
                </a:solidFill>
              </a:rPr>
              <a:t>openpose</a:t>
            </a:r>
            <a:r>
              <a:rPr lang="zh-CN" altLang="en-US" dirty="0">
                <a:solidFill>
                  <a:srgbClr val="FF0000"/>
                </a:solidFill>
              </a:rPr>
              <a:t>提取的是</a:t>
            </a:r>
            <a:r>
              <a:rPr lang="en-US" altLang="zh-CN" dirty="0">
                <a:solidFill>
                  <a:srgbClr val="FF0000"/>
                </a:solidFill>
              </a:rPr>
              <a:t>3D</a:t>
            </a:r>
            <a:r>
              <a:rPr lang="zh-CN" altLang="en-US" dirty="0">
                <a:solidFill>
                  <a:srgbClr val="FF0000"/>
                </a:solidFill>
              </a:rPr>
              <a:t>空间下的手部关键点信息吗？</a:t>
            </a:r>
            <a:r>
              <a:rPr lang="zh-CN" altLang="en-US" dirty="0"/>
              <a:t>，手姿态，手的相对运动。（在数据冷启动方面的创新）</a:t>
            </a:r>
            <a:endParaRPr lang="en-US" altLang="zh-CN" dirty="0"/>
          </a:p>
          <a:p>
            <a:endParaRPr lang="en-US" altLang="zh-CN" dirty="0"/>
          </a:p>
          <a:p>
            <a:endParaRPr lang="en-US" altLang="zh-CN" dirty="0"/>
          </a:p>
          <a:p>
            <a:r>
              <a:rPr lang="zh-CN" altLang="en-US" dirty="0"/>
              <a:t>在手的相对运动方面，如何去恢复手部的轨迹。</a:t>
            </a:r>
            <a:endParaRPr lang="en-US" altLang="zh-CN" dirty="0"/>
          </a:p>
          <a:p>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B4FB81E-05D0-42C4-92D1-1AA53DB9ED42}" type="slidenum">
              <a:rPr kumimoji="0" lang="zh-CN" altLang="en-US" sz="1200" b="0" i="0" u="none" strike="noStrike" kern="1200" cap="none" spc="0" normalizeH="0" baseline="0" noProof="0" smtClean="0">
                <a:ln>
                  <a:noFill/>
                </a:ln>
                <a:solidFill>
                  <a:prstClr val="black"/>
                </a:solidFill>
                <a:effectLst/>
                <a:uLnTx/>
                <a:uFillTx/>
                <a:latin typeface="Calibri" panose="020F0502020204030204"/>
                <a:ea typeface="宋体" panose="02010600030101010101" pitchFamily="2" charset="-122"/>
                <a:cs typeface="+mn-cs"/>
              </a:rPr>
            </a:fld>
            <a:endParaRPr kumimoji="0" lang="zh-CN" altLang="en-US" sz="1200" b="0" i="0" u="none" strike="noStrike" kern="1200" cap="none" spc="0" normalizeH="0" baseline="0" noProof="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方案一：将数据集转化成电压序列后进行训练，最后用得到的串口数据直接导入预测</a:t>
            </a:r>
            <a:endParaRPr lang="zh-CN" altLang="en-US" dirty="0"/>
          </a:p>
          <a:p>
            <a:endParaRPr lang="zh-CN" altLang="en-US" dirty="0"/>
          </a:p>
          <a:p>
            <a:r>
              <a:rPr lang="zh-CN" altLang="en-US" dirty="0"/>
              <a:t>方案二：将串口数据转化回弯曲度，用之前的数据集训练再进行预测</a:t>
            </a:r>
            <a:endParaRPr lang="en-US" altLang="zh-CN" dirty="0"/>
          </a:p>
          <a:p>
            <a:endParaRPr lang="en-US" altLang="zh-CN" dirty="0"/>
          </a:p>
          <a:p>
            <a:r>
              <a:rPr lang="en-US" altLang="zh-CN" dirty="0"/>
              <a:t>user clenches and releases his hands at least 3 times to determine </a:t>
            </a:r>
            <a:r>
              <a:rPr lang="en-US" altLang="zh-CN" dirty="0" err="1"/>
              <a:t>th</a:t>
            </a:r>
            <a:r>
              <a:rPr lang="en-US" altLang="zh-CN" dirty="0"/>
              <a:t> e maximum and minimum values of each flex sensor, and quantize the data to 3 possible values(0,1,2)</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烧录方式：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\FlashMethods.html</a:t>
            </a:r>
            <a:endParaRPr lang="en-US" altLang="zh-CN" dirty="0"/>
          </a:p>
          <a:p>
            <a:r>
              <a:rPr lang="zh-CN" altLang="en-US" dirty="0"/>
              <a:t>使用介绍： </a:t>
            </a:r>
            <a:r>
              <a:rPr lang="en-US" altLang="zh-CN" dirty="0"/>
              <a:t>E:\</a:t>
            </a:r>
            <a:r>
              <a:rPr lang="zh-CN" altLang="en-US" dirty="0"/>
              <a:t>组会</a:t>
            </a:r>
            <a:r>
              <a:rPr lang="en-US" altLang="zh-CN" dirty="0"/>
              <a:t>\</a:t>
            </a:r>
            <a:r>
              <a:rPr lang="zh-CN" altLang="en-US" dirty="0"/>
              <a:t>数据手套</a:t>
            </a:r>
            <a:r>
              <a:rPr lang="en-US" altLang="zh-CN" dirty="0"/>
              <a:t>\</a:t>
            </a:r>
            <a:r>
              <a:rPr lang="zh-CN" altLang="en-US" dirty="0"/>
              <a:t>相关文档</a:t>
            </a:r>
            <a:r>
              <a:rPr lang="en-US" altLang="zh-CN" dirty="0"/>
              <a:t>\Arduino-Learning-Record.html</a:t>
            </a:r>
            <a:endParaRPr lang="en-US" altLang="zh-CN" dirty="0"/>
          </a:p>
          <a:p>
            <a:endParaRPr lang="zh-CN" altLang="en-US" dirty="0"/>
          </a:p>
        </p:txBody>
      </p:sp>
      <p:sp>
        <p:nvSpPr>
          <p:cNvPr id="4" name="灯片编号占位符 3"/>
          <p:cNvSpPr>
            <a:spLocks noGrp="1"/>
          </p:cNvSpPr>
          <p:nvPr>
            <p:ph type="sldNum" sz="quarter" idx="10"/>
          </p:nvPr>
        </p:nvSpPr>
        <p:spPr/>
        <p:txBody>
          <a:bodyPr/>
          <a:lstStyle/>
          <a:p>
            <a:fld id="{2B4FB81E-05D0-42C4-92D1-1AA53DB9ED42}"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7" Type="http://schemas.openxmlformats.org/officeDocument/2006/relationships/image" Target="../media/image6.png"/><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7" Type="http://schemas.openxmlformats.org/officeDocument/2006/relationships/image" Target="../media/image9.png"/><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2" name="组合 2"/>
          <p:cNvGrpSpPr/>
          <p:nvPr userDrawn="1"/>
        </p:nvGrpSpPr>
        <p:grpSpPr>
          <a:xfrm>
            <a:off x="132099" y="542751"/>
            <a:ext cx="8904396" cy="211170"/>
            <a:chOff x="132099" y="5949281"/>
            <a:chExt cx="8904396" cy="211170"/>
          </a:xfrm>
        </p:grpSpPr>
        <p:pic>
          <p:nvPicPr>
            <p:cNvPr id="4" name="Picture 12"/>
            <p:cNvPicPr>
              <a:picLocks noChangeAspect="1"/>
            </p:cNvPicPr>
            <p:nvPr userDrawn="1"/>
          </p:nvPicPr>
          <p:blipFill rotWithShape="1">
            <a:blip r:embed="rId2" cstate="print"/>
            <a:srcRect r="1276" b="46828"/>
            <a:stretch>
              <a:fillRect/>
            </a:stretch>
          </p:blipFill>
          <p:spPr>
            <a:xfrm>
              <a:off x="3229372" y="5949281"/>
              <a:ext cx="2664296" cy="211170"/>
            </a:xfrm>
            <a:prstGeom prst="rect">
              <a:avLst/>
            </a:prstGeom>
          </p:spPr>
        </p:pic>
        <p:pic>
          <p:nvPicPr>
            <p:cNvPr id="5" name="Picture 12"/>
            <p:cNvPicPr>
              <a:picLocks noChangeAspect="1"/>
            </p:cNvPicPr>
            <p:nvPr userDrawn="1"/>
          </p:nvPicPr>
          <p:blipFill rotWithShape="1">
            <a:blip r:embed="rId3"/>
            <a:srcRect l="56369" t="2833" r="1276" b="46829"/>
            <a:stretch>
              <a:fillRect/>
            </a:stretch>
          </p:blipFill>
          <p:spPr>
            <a:xfrm>
              <a:off x="132099" y="5960533"/>
              <a:ext cx="3394312" cy="199918"/>
            </a:xfrm>
            <a:prstGeom prst="rect">
              <a:avLst/>
            </a:prstGeom>
          </p:spPr>
        </p:pic>
        <p:pic>
          <p:nvPicPr>
            <p:cNvPr id="6" name="Picture 12"/>
            <p:cNvPicPr>
              <a:picLocks noChangeAspect="1"/>
            </p:cNvPicPr>
            <p:nvPr userDrawn="1"/>
          </p:nvPicPr>
          <p:blipFill rotWithShape="1">
            <a:blip r:embed="rId3"/>
            <a:srcRect t="1768" r="55351" b="46828"/>
            <a:stretch>
              <a:fillRect/>
            </a:stretch>
          </p:blipFill>
          <p:spPr>
            <a:xfrm>
              <a:off x="5796137" y="5956299"/>
              <a:ext cx="3240358" cy="204151"/>
            </a:xfrm>
            <a:prstGeom prst="rect">
              <a:avLst/>
            </a:prstGeom>
          </p:spPr>
        </p:pic>
      </p:grpSp>
      <p:grpSp>
        <p:nvGrpSpPr>
          <p:cNvPr id="3" name="组合 6"/>
          <p:cNvGrpSpPr/>
          <p:nvPr userDrawn="1"/>
        </p:nvGrpSpPr>
        <p:grpSpPr>
          <a:xfrm>
            <a:off x="752154" y="6135194"/>
            <a:ext cx="1728245" cy="604331"/>
            <a:chOff x="5609379" y="763032"/>
            <a:chExt cx="2171872" cy="759459"/>
          </a:xfrm>
        </p:grpSpPr>
        <p:pic>
          <p:nvPicPr>
            <p:cNvPr id="8" name="Picture 2" descr="http://www.tju.edu.cn/images/logo_2016_2.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567" r="73587" b="16504"/>
            <a:stretch>
              <a:fillRect/>
            </a:stretch>
          </p:blipFill>
          <p:spPr bwMode="auto">
            <a:xfrm>
              <a:off x="5609379" y="763032"/>
              <a:ext cx="758406" cy="7594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tju.edu.cn/images/logo_2016_2.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7125" t="14168" b="11184"/>
            <a:stretch>
              <a:fillRect/>
            </a:stretch>
          </p:blipFill>
          <p:spPr bwMode="auto">
            <a:xfrm>
              <a:off x="6342635" y="799688"/>
              <a:ext cx="1438616" cy="6503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9"/>
          <p:cNvGrpSpPr/>
          <p:nvPr userDrawn="1"/>
        </p:nvGrpSpPr>
        <p:grpSpPr>
          <a:xfrm>
            <a:off x="6516214" y="6124430"/>
            <a:ext cx="2427601" cy="638067"/>
            <a:chOff x="6553688" y="5642335"/>
            <a:chExt cx="2512151" cy="717176"/>
          </a:xfrm>
        </p:grpSpPr>
        <p:grpSp>
          <p:nvGrpSpPr>
            <p:cNvPr id="10" name="组合 10"/>
            <p:cNvGrpSpPr/>
            <p:nvPr/>
          </p:nvGrpSpPr>
          <p:grpSpPr>
            <a:xfrm>
              <a:off x="6553688" y="5642335"/>
              <a:ext cx="1989369" cy="582744"/>
              <a:chOff x="1792798" y="3693332"/>
              <a:chExt cx="1989369" cy="582744"/>
            </a:xfrm>
          </p:grpSpPr>
          <p:pic>
            <p:nvPicPr>
              <p:cNvPr id="13" name="图片 12"/>
              <p:cNvPicPr>
                <a:picLocks noChangeAspect="1"/>
              </p:cNvPicPr>
              <p:nvPr/>
            </p:nvPicPr>
            <p:blipFill>
              <a:blip r:embed="rId5" cstate="print"/>
              <a:stretch>
                <a:fillRect/>
              </a:stretch>
            </p:blipFill>
            <p:spPr>
              <a:xfrm>
                <a:off x="1792798" y="3693332"/>
                <a:ext cx="637218" cy="582744"/>
              </a:xfrm>
              <a:prstGeom prst="rect">
                <a:avLst/>
              </a:prstGeom>
            </p:spPr>
          </p:pic>
          <p:pic>
            <p:nvPicPr>
              <p:cNvPr id="14" name="图片 13"/>
              <p:cNvPicPr>
                <a:picLocks noChangeAspect="1"/>
              </p:cNvPicPr>
              <p:nvPr/>
            </p:nvPicPr>
            <p:blipFill>
              <a:blip r:embed="rId6" cstate="print"/>
              <a:stretch>
                <a:fillRect/>
              </a:stretch>
            </p:blipFill>
            <p:spPr>
              <a:xfrm>
                <a:off x="2411760" y="3825515"/>
                <a:ext cx="1370407" cy="344474"/>
              </a:xfrm>
              <a:prstGeom prst="rect">
                <a:avLst/>
              </a:prstGeom>
            </p:spPr>
          </p:pic>
        </p:grpSp>
        <p:sp>
          <p:nvSpPr>
            <p:cNvPr id="12" name="文本框 11"/>
            <p:cNvSpPr txBox="1"/>
            <p:nvPr/>
          </p:nvSpPr>
          <p:spPr>
            <a:xfrm>
              <a:off x="6618729" y="6117356"/>
              <a:ext cx="2447110" cy="242155"/>
            </a:xfrm>
            <a:prstGeom prst="rect">
              <a:avLst/>
            </a:prstGeom>
            <a:noFill/>
          </p:spPr>
          <p:txBody>
            <a:bodyPr wrap="none" rtlCol="0">
              <a:spAutoFit/>
            </a:bodyPr>
            <a:lstStyle/>
            <a:p>
              <a:r>
                <a:rPr lang="en-US" altLang="zh-CN"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rPr>
                <a:t>Tianjin Key Laboratory of Advanced Networking</a:t>
              </a:r>
              <a:endParaRPr lang="zh-CN" altLang="en-US"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11" name="组合 14"/>
          <p:cNvGrpSpPr/>
          <p:nvPr userDrawn="1"/>
        </p:nvGrpSpPr>
        <p:grpSpPr>
          <a:xfrm>
            <a:off x="3347863" y="6124425"/>
            <a:ext cx="2648398" cy="590607"/>
            <a:chOff x="2838656" y="1799171"/>
            <a:chExt cx="2648398" cy="590607"/>
          </a:xfrm>
        </p:grpSpPr>
        <p:pic>
          <p:nvPicPr>
            <p:cNvPr id="16" name="图片 15"/>
            <p:cNvPicPr>
              <a:picLocks noChangeAspect="1"/>
            </p:cNvPicPr>
            <p:nvPr userDrawn="1"/>
          </p:nvPicPr>
          <p:blipFill>
            <a:blip r:embed="rId7" cstate="print"/>
            <a:stretch>
              <a:fillRect/>
            </a:stretch>
          </p:blipFill>
          <p:spPr>
            <a:xfrm rot="10800000" flipH="1" flipV="1">
              <a:off x="2838656" y="1821053"/>
              <a:ext cx="488831" cy="568725"/>
            </a:xfrm>
            <a:prstGeom prst="rect">
              <a:avLst/>
            </a:prstGeom>
          </p:spPr>
        </p:pic>
        <p:sp>
          <p:nvSpPr>
            <p:cNvPr id="17" name="文本框 16"/>
            <p:cNvSpPr txBox="1"/>
            <p:nvPr userDrawn="1"/>
          </p:nvSpPr>
          <p:spPr>
            <a:xfrm>
              <a:off x="3327488" y="1799171"/>
              <a:ext cx="2159566" cy="569387"/>
            </a:xfrm>
            <a:prstGeom prst="rect">
              <a:avLst/>
            </a:prstGeom>
            <a:noFill/>
          </p:spPr>
          <p:txBody>
            <a:bodyPr wrap="none" rtlCol="0">
              <a:spAutoFit/>
            </a:bodyPr>
            <a:lstStyle/>
            <a:p>
              <a:r>
                <a:rPr lang="zh-CN" altLang="en-US" sz="2200" b="0" dirty="0">
                  <a:solidFill>
                    <a:srgbClr val="00518E"/>
                  </a:solidFill>
                  <a:latin typeface="华文行楷" panose="02010800040101010101" pitchFamily="2" charset="-122"/>
                  <a:ea typeface="华文行楷" panose="02010800040101010101" pitchFamily="2" charset="-122"/>
                </a:rPr>
                <a:t>智能与计算学部</a:t>
              </a:r>
              <a:endParaRPr lang="en-US" altLang="zh-CN" sz="2200" b="0" dirty="0">
                <a:solidFill>
                  <a:srgbClr val="00518E"/>
                </a:solidFill>
                <a:latin typeface="华文行楷" panose="02010800040101010101" pitchFamily="2" charset="-122"/>
                <a:ea typeface="华文行楷" panose="02010800040101010101" pitchFamily="2" charset="-122"/>
              </a:endParaRPr>
            </a:p>
            <a:p>
              <a:r>
                <a:rPr lang="en-US" altLang="zh-CN" sz="900" dirty="0">
                  <a:solidFill>
                    <a:srgbClr val="00518E"/>
                  </a:solidFill>
                  <a:latin typeface="Times New Roman" panose="02020603050405020304" pitchFamily="18" charset="0"/>
                  <a:cs typeface="Times New Roman" panose="02020603050405020304" pitchFamily="18" charset="0"/>
                </a:rPr>
                <a:t>  </a:t>
              </a:r>
              <a:r>
                <a:rPr lang="en-US" altLang="zh-CN" sz="900" b="1" dirty="0">
                  <a:solidFill>
                    <a:srgbClr val="00518E"/>
                  </a:solidFill>
                  <a:latin typeface="Times New Roman" panose="02020603050405020304" pitchFamily="18" charset="0"/>
                  <a:cs typeface="Times New Roman" panose="02020603050405020304" pitchFamily="18" charset="0"/>
                </a:rPr>
                <a:t>College of Intelligence</a:t>
              </a:r>
              <a:r>
                <a:rPr lang="en-US" altLang="zh-CN" sz="900" b="1" baseline="0" dirty="0">
                  <a:solidFill>
                    <a:srgbClr val="00518E"/>
                  </a:solidFill>
                  <a:latin typeface="Times New Roman" panose="02020603050405020304" pitchFamily="18" charset="0"/>
                  <a:cs typeface="Times New Roman" panose="02020603050405020304" pitchFamily="18" charset="0"/>
                </a:rPr>
                <a:t> and Computing</a:t>
              </a:r>
              <a:endParaRPr lang="zh-CN" altLang="en-US" sz="900" b="1" dirty="0">
                <a:solidFill>
                  <a:srgbClr val="00518E"/>
                </a:solidFill>
                <a:latin typeface="Times New Roman" panose="02020603050405020304" pitchFamily="18" charset="0"/>
                <a:cs typeface="Times New Roman" panose="02020603050405020304" pitchFamily="18" charset="0"/>
              </a:endParaRPr>
            </a:p>
          </p:txBody>
        </p:sp>
      </p:grpSp>
      <p:sp>
        <p:nvSpPr>
          <p:cNvPr id="18" name="标题 1"/>
          <p:cNvSpPr>
            <a:spLocks noGrp="1"/>
          </p:cNvSpPr>
          <p:nvPr>
            <p:ph type="title"/>
          </p:nvPr>
        </p:nvSpPr>
        <p:spPr>
          <a:xfrm>
            <a:off x="618170" y="2088981"/>
            <a:ext cx="7886700" cy="1325563"/>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2" name="文本框 31"/>
          <p:cNvSpPr txBox="1"/>
          <p:nvPr userDrawn="1"/>
        </p:nvSpPr>
        <p:spPr>
          <a:xfrm>
            <a:off x="5183560" y="105883"/>
            <a:ext cx="3960440" cy="584775"/>
          </a:xfrm>
          <a:prstGeom prst="rect">
            <a:avLst/>
          </a:prstGeom>
          <a:noFill/>
        </p:spPr>
        <p:txBody>
          <a:bodyPr wrap="square" rtlCol="0">
            <a:spAutoFit/>
          </a:bodyPr>
          <a:lstStyle/>
          <a:p>
            <a:r>
              <a:rPr lang="zh-CN" altLang="en-US" dirty="0">
                <a:solidFill>
                  <a:schemeClr val="bg1">
                    <a:lumMod val="50000"/>
                  </a:schemeClr>
                </a:solidFill>
                <a:latin typeface="楷体" panose="02010609060101010101" pitchFamily="49" charset="-122"/>
                <a:ea typeface="楷体" panose="02010609060101010101" pitchFamily="49" charset="-122"/>
              </a:rPr>
              <a:t>读最好的论文</a:t>
            </a:r>
            <a:r>
              <a:rPr lang="zh-CN" altLang="en-US" baseline="0" dirty="0">
                <a:solidFill>
                  <a:schemeClr val="bg1">
                    <a:lumMod val="50000"/>
                  </a:schemeClr>
                </a:solidFill>
                <a:latin typeface="楷体" panose="02010609060101010101" pitchFamily="49" charset="-122"/>
                <a:ea typeface="楷体" panose="02010609060101010101" pitchFamily="49" charset="-122"/>
              </a:rPr>
              <a:t> </a:t>
            </a:r>
            <a:r>
              <a:rPr lang="zh-CN" altLang="en-US" dirty="0">
                <a:solidFill>
                  <a:schemeClr val="bg1">
                    <a:lumMod val="50000"/>
                  </a:schemeClr>
                </a:solidFill>
                <a:latin typeface="楷体" panose="02010609060101010101" pitchFamily="49" charset="-122"/>
                <a:ea typeface="楷体" panose="02010609060101010101" pitchFamily="49" charset="-122"/>
              </a:rPr>
              <a:t>做最有价值的科研</a:t>
            </a:r>
            <a:endParaRPr lang="en-US" altLang="zh-CN" dirty="0">
              <a:solidFill>
                <a:schemeClr val="bg1">
                  <a:lumMod val="50000"/>
                </a:schemeClr>
              </a:solidFill>
              <a:latin typeface="楷体" panose="02010609060101010101" pitchFamily="49" charset="-122"/>
              <a:ea typeface="楷体" panose="02010609060101010101" pitchFamily="49" charset="-122"/>
            </a:endParaRPr>
          </a:p>
          <a:p>
            <a:r>
              <a:rPr lang="en-US" altLang="zh-CN" sz="1400" dirty="0">
                <a:solidFill>
                  <a:schemeClr val="bg1">
                    <a:lumMod val="50000"/>
                  </a:schemeClr>
                </a:solidFill>
              </a:rPr>
              <a:t>Best papers, i</a:t>
            </a:r>
            <a:r>
              <a:rPr lang="en-US" altLang="zh-CN" sz="1400" baseline="0" dirty="0">
                <a:solidFill>
                  <a:schemeClr val="bg1">
                    <a:lumMod val="50000"/>
                  </a:schemeClr>
                </a:solidFill>
              </a:rPr>
              <a:t>nnovative ideas, valuable works. </a:t>
            </a:r>
            <a:endParaRPr lang="zh-CN" altLang="en-US" sz="1400" dirty="0">
              <a:solidFill>
                <a:schemeClr val="bg1">
                  <a:lumMod val="50000"/>
                </a:schemeClr>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pSp>
        <p:nvGrpSpPr>
          <p:cNvPr id="2" name="组合 2"/>
          <p:cNvGrpSpPr/>
          <p:nvPr userDrawn="1"/>
        </p:nvGrpSpPr>
        <p:grpSpPr>
          <a:xfrm>
            <a:off x="132099" y="542751"/>
            <a:ext cx="8904396" cy="211170"/>
            <a:chOff x="132099" y="5949281"/>
            <a:chExt cx="8904396" cy="211170"/>
          </a:xfrm>
        </p:grpSpPr>
        <p:pic>
          <p:nvPicPr>
            <p:cNvPr id="4" name="Picture 12"/>
            <p:cNvPicPr>
              <a:picLocks noChangeAspect="1"/>
            </p:cNvPicPr>
            <p:nvPr userDrawn="1"/>
          </p:nvPicPr>
          <p:blipFill rotWithShape="1">
            <a:blip r:embed="rId2" cstate="print"/>
            <a:srcRect r="1276" b="46828"/>
            <a:stretch>
              <a:fillRect/>
            </a:stretch>
          </p:blipFill>
          <p:spPr>
            <a:xfrm>
              <a:off x="3229372" y="5949281"/>
              <a:ext cx="2664296" cy="211170"/>
            </a:xfrm>
            <a:prstGeom prst="rect">
              <a:avLst/>
            </a:prstGeom>
          </p:spPr>
        </p:pic>
        <p:pic>
          <p:nvPicPr>
            <p:cNvPr id="5" name="Picture 12"/>
            <p:cNvPicPr>
              <a:picLocks noChangeAspect="1"/>
            </p:cNvPicPr>
            <p:nvPr userDrawn="1"/>
          </p:nvPicPr>
          <p:blipFill rotWithShape="1">
            <a:blip r:embed="rId3"/>
            <a:srcRect l="56369" t="2833" r="1276" b="46829"/>
            <a:stretch>
              <a:fillRect/>
            </a:stretch>
          </p:blipFill>
          <p:spPr>
            <a:xfrm>
              <a:off x="132099" y="5960533"/>
              <a:ext cx="3394312" cy="199918"/>
            </a:xfrm>
            <a:prstGeom prst="rect">
              <a:avLst/>
            </a:prstGeom>
          </p:spPr>
        </p:pic>
        <p:pic>
          <p:nvPicPr>
            <p:cNvPr id="6" name="Picture 12"/>
            <p:cNvPicPr>
              <a:picLocks noChangeAspect="1"/>
            </p:cNvPicPr>
            <p:nvPr userDrawn="1"/>
          </p:nvPicPr>
          <p:blipFill rotWithShape="1">
            <a:blip r:embed="rId3"/>
            <a:srcRect t="1768" r="55351" b="46828"/>
            <a:stretch>
              <a:fillRect/>
            </a:stretch>
          </p:blipFill>
          <p:spPr>
            <a:xfrm>
              <a:off x="5796137" y="5956299"/>
              <a:ext cx="3240358" cy="204151"/>
            </a:xfrm>
            <a:prstGeom prst="rect">
              <a:avLst/>
            </a:prstGeom>
          </p:spPr>
        </p:pic>
      </p:grpSp>
      <p:pic>
        <p:nvPicPr>
          <p:cNvPr id="8" name="Picture 2" descr="http://www.tju.edu.cn/images/logo_2016_2.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567" r="73587" b="16504"/>
          <a:stretch>
            <a:fillRect/>
          </a:stretch>
        </p:blipFill>
        <p:spPr bwMode="auto">
          <a:xfrm>
            <a:off x="132099" y="6093296"/>
            <a:ext cx="603494" cy="6043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9"/>
          <p:cNvGrpSpPr/>
          <p:nvPr userDrawn="1"/>
        </p:nvGrpSpPr>
        <p:grpSpPr>
          <a:xfrm>
            <a:off x="6623684" y="44625"/>
            <a:ext cx="2364750" cy="682359"/>
            <a:chOff x="6400798" y="5702677"/>
            <a:chExt cx="2364750" cy="697791"/>
          </a:xfrm>
        </p:grpSpPr>
        <p:grpSp>
          <p:nvGrpSpPr>
            <p:cNvPr id="7" name="组合 10"/>
            <p:cNvGrpSpPr/>
            <p:nvPr/>
          </p:nvGrpSpPr>
          <p:grpSpPr>
            <a:xfrm>
              <a:off x="6561892" y="5702677"/>
              <a:ext cx="1981165" cy="582744"/>
              <a:chOff x="1801002" y="3753674"/>
              <a:chExt cx="1981165" cy="582744"/>
            </a:xfrm>
          </p:grpSpPr>
          <p:pic>
            <p:nvPicPr>
              <p:cNvPr id="13" name="图片 12"/>
              <p:cNvPicPr>
                <a:picLocks noChangeAspect="1"/>
              </p:cNvPicPr>
              <p:nvPr/>
            </p:nvPicPr>
            <p:blipFill>
              <a:blip r:embed="rId5" cstate="print"/>
              <a:stretch>
                <a:fillRect/>
              </a:stretch>
            </p:blipFill>
            <p:spPr>
              <a:xfrm>
                <a:off x="1801002" y="3753674"/>
                <a:ext cx="637218" cy="582744"/>
              </a:xfrm>
              <a:prstGeom prst="rect">
                <a:avLst/>
              </a:prstGeom>
            </p:spPr>
          </p:pic>
          <p:pic>
            <p:nvPicPr>
              <p:cNvPr id="14" name="图片 13"/>
              <p:cNvPicPr>
                <a:picLocks noChangeAspect="1"/>
              </p:cNvPicPr>
              <p:nvPr/>
            </p:nvPicPr>
            <p:blipFill>
              <a:blip r:embed="rId6" cstate="print"/>
              <a:stretch>
                <a:fillRect/>
              </a:stretch>
            </p:blipFill>
            <p:spPr>
              <a:xfrm>
                <a:off x="2411760" y="3825515"/>
                <a:ext cx="1370407" cy="344474"/>
              </a:xfrm>
              <a:prstGeom prst="rect">
                <a:avLst/>
              </a:prstGeom>
            </p:spPr>
          </p:pic>
        </p:grpSp>
        <p:sp>
          <p:nvSpPr>
            <p:cNvPr id="12" name="文本框 11"/>
            <p:cNvSpPr txBox="1"/>
            <p:nvPr/>
          </p:nvSpPr>
          <p:spPr>
            <a:xfrm>
              <a:off x="6400798" y="6180152"/>
              <a:ext cx="2364750" cy="220316"/>
            </a:xfrm>
            <a:prstGeom prst="rect">
              <a:avLst/>
            </a:prstGeom>
            <a:noFill/>
          </p:spPr>
          <p:txBody>
            <a:bodyPr wrap="none" rtlCol="0">
              <a:spAutoFit/>
            </a:bodyPr>
            <a:lstStyle/>
            <a:p>
              <a:r>
                <a:rPr lang="en-US" altLang="zh-CN"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rPr>
                <a:t>Tianjin Key Laboratory of Advanced Networking</a:t>
              </a:r>
              <a:endParaRPr lang="zh-CN" altLang="en-US"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pic>
        <p:nvPicPr>
          <p:cNvPr id="16" name="图片 15"/>
          <p:cNvPicPr>
            <a:picLocks noChangeAspect="1"/>
          </p:cNvPicPr>
          <p:nvPr userDrawn="1"/>
        </p:nvPicPr>
        <p:blipFill>
          <a:blip r:embed="rId7" cstate="print"/>
          <a:stretch>
            <a:fillRect/>
          </a:stretch>
        </p:blipFill>
        <p:spPr>
          <a:xfrm rot="10800000" flipH="1" flipV="1">
            <a:off x="827584" y="6143316"/>
            <a:ext cx="512367" cy="504289"/>
          </a:xfrm>
          <a:prstGeom prst="rect">
            <a:avLst/>
          </a:prstGeom>
        </p:spPr>
      </p:pic>
      <p:sp>
        <p:nvSpPr>
          <p:cNvPr id="20" name="内容占位符 19"/>
          <p:cNvSpPr>
            <a:spLocks noGrp="1"/>
          </p:cNvSpPr>
          <p:nvPr>
            <p:ph sz="quarter" idx="10" hasCustomPrompt="1"/>
          </p:nvPr>
        </p:nvSpPr>
        <p:spPr>
          <a:xfrm>
            <a:off x="611560" y="1047996"/>
            <a:ext cx="7992888" cy="4901284"/>
          </a:xfrm>
          <a:prstGeom prst="rect">
            <a:avLst/>
          </a:prstGeom>
        </p:spPr>
        <p:txBody>
          <a:bodyPr/>
          <a:lstStyle>
            <a:lvl1pPr marL="342900" indent="-342900">
              <a:buSzPct val="80000"/>
              <a:buFont typeface="Wingdings" panose="05000000000000000000" pitchFamily="2" charset="2"/>
              <a:buChar char="l"/>
              <a:defRPr>
                <a:latin typeface="微软雅黑" panose="020B0503020204020204" pitchFamily="34" charset="-122"/>
                <a:ea typeface="微软雅黑" panose="020B0503020204020204" pitchFamily="34" charset="-122"/>
              </a:defRPr>
            </a:lvl1pPr>
            <a:lvl2pPr marL="742950" indent="-285750">
              <a:buSzPct val="70000"/>
              <a:buFont typeface="Wingdings" panose="05000000000000000000" pitchFamily="2" charset="2"/>
              <a:buChar char="u"/>
              <a:defRPr>
                <a:latin typeface="微软雅黑" panose="020B0503020204020204" pitchFamily="34" charset="-122"/>
                <a:ea typeface="微软雅黑" panose="020B0503020204020204" pitchFamily="34" charset="-122"/>
              </a:defRPr>
            </a:lvl2pPr>
            <a:lvl3pPr marL="1143000" indent="-228600">
              <a:buFont typeface="Wingdings" panose="05000000000000000000" pitchFamily="2" charset="2"/>
              <a:buChar char="Ø"/>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marL="1828800" indent="0">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5"/>
            <a:ext cx="7772400" cy="1470025"/>
          </a:xfrm>
        </p:spPr>
        <p:txBody>
          <a:bodyPr/>
          <a:lstStyle/>
          <a:p>
            <a:r>
              <a:rPr lang="zh-CN" altLang="en-US"/>
              <a:t>单击此处编辑母版标题样式</a:t>
            </a:r>
            <a:endParaRPr lang="zh-CN" altLang="en-US"/>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457200" y="274638"/>
            <a:ext cx="6019800" cy="5851525"/>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grpSp>
        <p:nvGrpSpPr>
          <p:cNvPr id="2" name="组合 2"/>
          <p:cNvGrpSpPr/>
          <p:nvPr userDrawn="1"/>
        </p:nvGrpSpPr>
        <p:grpSpPr>
          <a:xfrm>
            <a:off x="132099" y="542751"/>
            <a:ext cx="8904396" cy="211170"/>
            <a:chOff x="132099" y="5949281"/>
            <a:chExt cx="8904396" cy="211170"/>
          </a:xfrm>
        </p:grpSpPr>
        <p:pic>
          <p:nvPicPr>
            <p:cNvPr id="4" name="Picture 12"/>
            <p:cNvPicPr>
              <a:picLocks noChangeAspect="1"/>
            </p:cNvPicPr>
            <p:nvPr userDrawn="1"/>
          </p:nvPicPr>
          <p:blipFill rotWithShape="1">
            <a:blip r:embed="rId2" cstate="print"/>
            <a:srcRect r="1276" b="46828"/>
            <a:stretch>
              <a:fillRect/>
            </a:stretch>
          </p:blipFill>
          <p:spPr>
            <a:xfrm>
              <a:off x="3229372" y="5949281"/>
              <a:ext cx="2664296" cy="211170"/>
            </a:xfrm>
            <a:prstGeom prst="rect">
              <a:avLst/>
            </a:prstGeom>
          </p:spPr>
        </p:pic>
        <p:pic>
          <p:nvPicPr>
            <p:cNvPr id="5" name="Picture 12"/>
            <p:cNvPicPr>
              <a:picLocks noChangeAspect="1"/>
            </p:cNvPicPr>
            <p:nvPr userDrawn="1"/>
          </p:nvPicPr>
          <p:blipFill rotWithShape="1">
            <a:blip r:embed="rId3"/>
            <a:srcRect l="56369" t="2833" r="1276" b="46829"/>
            <a:stretch>
              <a:fillRect/>
            </a:stretch>
          </p:blipFill>
          <p:spPr>
            <a:xfrm>
              <a:off x="132099" y="5960533"/>
              <a:ext cx="3394312" cy="199918"/>
            </a:xfrm>
            <a:prstGeom prst="rect">
              <a:avLst/>
            </a:prstGeom>
          </p:spPr>
        </p:pic>
        <p:pic>
          <p:nvPicPr>
            <p:cNvPr id="6" name="Picture 12"/>
            <p:cNvPicPr>
              <a:picLocks noChangeAspect="1"/>
            </p:cNvPicPr>
            <p:nvPr userDrawn="1"/>
          </p:nvPicPr>
          <p:blipFill rotWithShape="1">
            <a:blip r:embed="rId3"/>
            <a:srcRect t="1768" r="55351" b="46828"/>
            <a:stretch>
              <a:fillRect/>
            </a:stretch>
          </p:blipFill>
          <p:spPr>
            <a:xfrm>
              <a:off x="5796137" y="5956299"/>
              <a:ext cx="3240358" cy="204151"/>
            </a:xfrm>
            <a:prstGeom prst="rect">
              <a:avLst/>
            </a:prstGeom>
          </p:spPr>
        </p:pic>
      </p:grpSp>
      <p:grpSp>
        <p:nvGrpSpPr>
          <p:cNvPr id="3" name="组合 6"/>
          <p:cNvGrpSpPr/>
          <p:nvPr userDrawn="1"/>
        </p:nvGrpSpPr>
        <p:grpSpPr>
          <a:xfrm>
            <a:off x="752154" y="6135194"/>
            <a:ext cx="1728245" cy="604331"/>
            <a:chOff x="5609379" y="763032"/>
            <a:chExt cx="2171872" cy="759459"/>
          </a:xfrm>
        </p:grpSpPr>
        <p:pic>
          <p:nvPicPr>
            <p:cNvPr id="8" name="Picture 2" descr="http://www.tju.edu.cn/images/logo_2016_2.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567" r="73587" b="16504"/>
            <a:stretch>
              <a:fillRect/>
            </a:stretch>
          </p:blipFill>
          <p:spPr bwMode="auto">
            <a:xfrm>
              <a:off x="5609379" y="763032"/>
              <a:ext cx="758406" cy="75945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http://www.tju.edu.cn/images/logo_2016_2.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l="27125" t="14168" b="11184"/>
            <a:stretch>
              <a:fillRect/>
            </a:stretch>
          </p:blipFill>
          <p:spPr bwMode="auto">
            <a:xfrm>
              <a:off x="6342635" y="799688"/>
              <a:ext cx="1438616" cy="65038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组合 9"/>
          <p:cNvGrpSpPr/>
          <p:nvPr userDrawn="1"/>
        </p:nvGrpSpPr>
        <p:grpSpPr>
          <a:xfrm>
            <a:off x="6516214" y="6124430"/>
            <a:ext cx="2427601" cy="638067"/>
            <a:chOff x="6553688" y="5642335"/>
            <a:chExt cx="2512151" cy="717176"/>
          </a:xfrm>
        </p:grpSpPr>
        <p:grpSp>
          <p:nvGrpSpPr>
            <p:cNvPr id="10" name="组合 10"/>
            <p:cNvGrpSpPr/>
            <p:nvPr/>
          </p:nvGrpSpPr>
          <p:grpSpPr>
            <a:xfrm>
              <a:off x="6553688" y="5642335"/>
              <a:ext cx="1989369" cy="582744"/>
              <a:chOff x="1792798" y="3693332"/>
              <a:chExt cx="1989369" cy="582744"/>
            </a:xfrm>
          </p:grpSpPr>
          <p:pic>
            <p:nvPicPr>
              <p:cNvPr id="13" name="图片 12"/>
              <p:cNvPicPr>
                <a:picLocks noChangeAspect="1"/>
              </p:cNvPicPr>
              <p:nvPr/>
            </p:nvPicPr>
            <p:blipFill>
              <a:blip r:embed="rId5" cstate="print"/>
              <a:stretch>
                <a:fillRect/>
              </a:stretch>
            </p:blipFill>
            <p:spPr>
              <a:xfrm>
                <a:off x="1792798" y="3693332"/>
                <a:ext cx="637218" cy="582744"/>
              </a:xfrm>
              <a:prstGeom prst="rect">
                <a:avLst/>
              </a:prstGeom>
            </p:spPr>
          </p:pic>
          <p:pic>
            <p:nvPicPr>
              <p:cNvPr id="14" name="图片 13"/>
              <p:cNvPicPr>
                <a:picLocks noChangeAspect="1"/>
              </p:cNvPicPr>
              <p:nvPr/>
            </p:nvPicPr>
            <p:blipFill>
              <a:blip r:embed="rId6" cstate="print"/>
              <a:stretch>
                <a:fillRect/>
              </a:stretch>
            </p:blipFill>
            <p:spPr>
              <a:xfrm>
                <a:off x="2411760" y="3825515"/>
                <a:ext cx="1370407" cy="344474"/>
              </a:xfrm>
              <a:prstGeom prst="rect">
                <a:avLst/>
              </a:prstGeom>
            </p:spPr>
          </p:pic>
        </p:grpSp>
        <p:sp>
          <p:nvSpPr>
            <p:cNvPr id="12" name="文本框 11"/>
            <p:cNvSpPr txBox="1"/>
            <p:nvPr/>
          </p:nvSpPr>
          <p:spPr>
            <a:xfrm>
              <a:off x="6618729" y="6117356"/>
              <a:ext cx="2447110" cy="242155"/>
            </a:xfrm>
            <a:prstGeom prst="rect">
              <a:avLst/>
            </a:prstGeom>
            <a:noFill/>
          </p:spPr>
          <p:txBody>
            <a:bodyPr wrap="none" rtlCol="0">
              <a:spAutoFit/>
            </a:bodyPr>
            <a:lstStyle/>
            <a:p>
              <a:r>
                <a:rPr lang="en-US" altLang="zh-CN"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rPr>
                <a:t>Tianjin Key Laboratory of Advanced Networking</a:t>
              </a:r>
              <a:endParaRPr lang="zh-CN" altLang="en-US"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grpSp>
        <p:nvGrpSpPr>
          <p:cNvPr id="11" name="组合 14"/>
          <p:cNvGrpSpPr/>
          <p:nvPr userDrawn="1"/>
        </p:nvGrpSpPr>
        <p:grpSpPr>
          <a:xfrm>
            <a:off x="3347863" y="6124425"/>
            <a:ext cx="2648398" cy="590607"/>
            <a:chOff x="2838656" y="1799171"/>
            <a:chExt cx="2648398" cy="590607"/>
          </a:xfrm>
        </p:grpSpPr>
        <p:pic>
          <p:nvPicPr>
            <p:cNvPr id="16" name="图片 15"/>
            <p:cNvPicPr>
              <a:picLocks noChangeAspect="1"/>
            </p:cNvPicPr>
            <p:nvPr userDrawn="1"/>
          </p:nvPicPr>
          <p:blipFill>
            <a:blip r:embed="rId7" cstate="print"/>
            <a:stretch>
              <a:fillRect/>
            </a:stretch>
          </p:blipFill>
          <p:spPr>
            <a:xfrm rot="10800000" flipH="1" flipV="1">
              <a:off x="2838656" y="1821053"/>
              <a:ext cx="488831" cy="568725"/>
            </a:xfrm>
            <a:prstGeom prst="rect">
              <a:avLst/>
            </a:prstGeom>
          </p:spPr>
        </p:pic>
        <p:sp>
          <p:nvSpPr>
            <p:cNvPr id="17" name="文本框 16"/>
            <p:cNvSpPr txBox="1"/>
            <p:nvPr userDrawn="1"/>
          </p:nvSpPr>
          <p:spPr>
            <a:xfrm>
              <a:off x="3327488" y="1799171"/>
              <a:ext cx="2159566" cy="569387"/>
            </a:xfrm>
            <a:prstGeom prst="rect">
              <a:avLst/>
            </a:prstGeom>
            <a:noFill/>
          </p:spPr>
          <p:txBody>
            <a:bodyPr wrap="none" rtlCol="0">
              <a:spAutoFit/>
            </a:bodyPr>
            <a:lstStyle/>
            <a:p>
              <a:r>
                <a:rPr lang="zh-CN" altLang="en-US" sz="2200" b="0" dirty="0">
                  <a:solidFill>
                    <a:srgbClr val="00518E"/>
                  </a:solidFill>
                  <a:latin typeface="华文行楷" panose="02010800040101010101" pitchFamily="2" charset="-122"/>
                  <a:ea typeface="华文行楷" panose="02010800040101010101" pitchFamily="2" charset="-122"/>
                </a:rPr>
                <a:t>智能与计算学部</a:t>
              </a:r>
              <a:endParaRPr lang="en-US" altLang="zh-CN" sz="2200" b="0" dirty="0">
                <a:solidFill>
                  <a:srgbClr val="00518E"/>
                </a:solidFill>
                <a:latin typeface="华文行楷" panose="02010800040101010101" pitchFamily="2" charset="-122"/>
                <a:ea typeface="华文行楷" panose="02010800040101010101" pitchFamily="2" charset="-122"/>
              </a:endParaRPr>
            </a:p>
            <a:p>
              <a:r>
                <a:rPr lang="en-US" altLang="zh-CN" sz="900" dirty="0">
                  <a:solidFill>
                    <a:srgbClr val="00518E"/>
                  </a:solidFill>
                  <a:latin typeface="Times New Roman" panose="02020603050405020304" pitchFamily="18" charset="0"/>
                  <a:cs typeface="Times New Roman" panose="02020603050405020304" pitchFamily="18" charset="0"/>
                </a:rPr>
                <a:t>  </a:t>
              </a:r>
              <a:r>
                <a:rPr lang="en-US" altLang="zh-CN" sz="900" b="1" dirty="0">
                  <a:solidFill>
                    <a:srgbClr val="00518E"/>
                  </a:solidFill>
                  <a:latin typeface="Times New Roman" panose="02020603050405020304" pitchFamily="18" charset="0"/>
                  <a:cs typeface="Times New Roman" panose="02020603050405020304" pitchFamily="18" charset="0"/>
                </a:rPr>
                <a:t>College of Intelligence</a:t>
              </a:r>
              <a:r>
                <a:rPr lang="en-US" altLang="zh-CN" sz="900" b="1" baseline="0" dirty="0">
                  <a:solidFill>
                    <a:srgbClr val="00518E"/>
                  </a:solidFill>
                  <a:latin typeface="Times New Roman" panose="02020603050405020304" pitchFamily="18" charset="0"/>
                  <a:cs typeface="Times New Roman" panose="02020603050405020304" pitchFamily="18" charset="0"/>
                </a:rPr>
                <a:t> and Computing</a:t>
              </a:r>
              <a:endParaRPr lang="zh-CN" altLang="en-US" sz="900" b="1" dirty="0">
                <a:solidFill>
                  <a:srgbClr val="00518E"/>
                </a:solidFill>
                <a:latin typeface="Times New Roman" panose="02020603050405020304" pitchFamily="18" charset="0"/>
                <a:cs typeface="Times New Roman" panose="02020603050405020304" pitchFamily="18" charset="0"/>
              </a:endParaRPr>
            </a:p>
          </p:txBody>
        </p:sp>
      </p:grpSp>
      <p:sp>
        <p:nvSpPr>
          <p:cNvPr id="18" name="标题 1"/>
          <p:cNvSpPr>
            <a:spLocks noGrp="1"/>
          </p:cNvSpPr>
          <p:nvPr>
            <p:ph type="title"/>
          </p:nvPr>
        </p:nvSpPr>
        <p:spPr>
          <a:xfrm>
            <a:off x="618170" y="2088981"/>
            <a:ext cx="7886700" cy="1325563"/>
          </a:xfrm>
          <a:prstGeom prst="rect">
            <a:avLst/>
          </a:prstGeom>
        </p:spPr>
        <p:txBody>
          <a:bodyPr/>
          <a:lstStyle>
            <a:lvl1pPr>
              <a:defRPr>
                <a:latin typeface="微软雅黑" panose="020B0503020204020204" pitchFamily="34" charset="-122"/>
                <a:ea typeface="微软雅黑" panose="020B0503020204020204" pitchFamily="34" charset="-122"/>
              </a:defRPr>
            </a:lvl1pPr>
          </a:lstStyle>
          <a:p>
            <a:r>
              <a:rPr lang="zh-CN" altLang="en-US" dirty="0"/>
              <a:t>单击此处编辑母版标题样式</a:t>
            </a:r>
            <a:endParaRPr lang="zh-CN" altLang="en-US" dirty="0"/>
          </a:p>
        </p:txBody>
      </p:sp>
      <p:sp>
        <p:nvSpPr>
          <p:cNvPr id="32" name="文本框 31"/>
          <p:cNvSpPr txBox="1"/>
          <p:nvPr userDrawn="1"/>
        </p:nvSpPr>
        <p:spPr>
          <a:xfrm>
            <a:off x="5183560" y="105883"/>
            <a:ext cx="3960440" cy="584775"/>
          </a:xfrm>
          <a:prstGeom prst="rect">
            <a:avLst/>
          </a:prstGeom>
          <a:noFill/>
        </p:spPr>
        <p:txBody>
          <a:bodyPr wrap="square" rtlCol="0">
            <a:spAutoFit/>
          </a:bodyPr>
          <a:lstStyle/>
          <a:p>
            <a:r>
              <a:rPr lang="zh-CN" altLang="en-US" dirty="0">
                <a:solidFill>
                  <a:schemeClr val="bg1">
                    <a:lumMod val="50000"/>
                  </a:schemeClr>
                </a:solidFill>
                <a:latin typeface="楷体" panose="02010609060101010101" pitchFamily="49" charset="-122"/>
                <a:ea typeface="楷体" panose="02010609060101010101" pitchFamily="49" charset="-122"/>
              </a:rPr>
              <a:t>读最好的论文</a:t>
            </a:r>
            <a:r>
              <a:rPr lang="zh-CN" altLang="en-US" baseline="0" dirty="0">
                <a:solidFill>
                  <a:schemeClr val="bg1">
                    <a:lumMod val="50000"/>
                  </a:schemeClr>
                </a:solidFill>
                <a:latin typeface="楷体" panose="02010609060101010101" pitchFamily="49" charset="-122"/>
                <a:ea typeface="楷体" panose="02010609060101010101" pitchFamily="49" charset="-122"/>
              </a:rPr>
              <a:t> </a:t>
            </a:r>
            <a:r>
              <a:rPr lang="zh-CN" altLang="en-US" dirty="0">
                <a:solidFill>
                  <a:schemeClr val="bg1">
                    <a:lumMod val="50000"/>
                  </a:schemeClr>
                </a:solidFill>
                <a:latin typeface="楷体" panose="02010609060101010101" pitchFamily="49" charset="-122"/>
                <a:ea typeface="楷体" panose="02010609060101010101" pitchFamily="49" charset="-122"/>
              </a:rPr>
              <a:t>做最有价值的科研</a:t>
            </a:r>
            <a:endParaRPr lang="en-US" altLang="zh-CN" dirty="0">
              <a:solidFill>
                <a:schemeClr val="bg1">
                  <a:lumMod val="50000"/>
                </a:schemeClr>
              </a:solidFill>
              <a:latin typeface="楷体" panose="02010609060101010101" pitchFamily="49" charset="-122"/>
              <a:ea typeface="楷体" panose="02010609060101010101" pitchFamily="49" charset="-122"/>
            </a:endParaRPr>
          </a:p>
          <a:p>
            <a:r>
              <a:rPr lang="en-US" altLang="zh-CN" sz="1400" dirty="0">
                <a:solidFill>
                  <a:schemeClr val="bg1">
                    <a:lumMod val="50000"/>
                  </a:schemeClr>
                </a:solidFill>
              </a:rPr>
              <a:t>Best papers, i</a:t>
            </a:r>
            <a:r>
              <a:rPr lang="en-US" altLang="zh-CN" sz="1400" baseline="0" dirty="0">
                <a:solidFill>
                  <a:schemeClr val="bg1">
                    <a:lumMod val="50000"/>
                  </a:schemeClr>
                </a:solidFill>
              </a:rPr>
              <a:t>nnovative ideas, valuable works. </a:t>
            </a:r>
            <a:endParaRPr lang="zh-CN" altLang="en-US" sz="1400" dirty="0">
              <a:solidFill>
                <a:schemeClr val="bg1">
                  <a:lumMod val="50000"/>
                </a:schemeClr>
              </a:solidFil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自定义版式">
    <p:spTree>
      <p:nvGrpSpPr>
        <p:cNvPr id="1" name=""/>
        <p:cNvGrpSpPr/>
        <p:nvPr/>
      </p:nvGrpSpPr>
      <p:grpSpPr>
        <a:xfrm>
          <a:off x="0" y="0"/>
          <a:ext cx="0" cy="0"/>
          <a:chOff x="0" y="0"/>
          <a:chExt cx="0" cy="0"/>
        </a:xfrm>
      </p:grpSpPr>
      <p:grpSp>
        <p:nvGrpSpPr>
          <p:cNvPr id="2" name="组合 2"/>
          <p:cNvGrpSpPr/>
          <p:nvPr userDrawn="1"/>
        </p:nvGrpSpPr>
        <p:grpSpPr>
          <a:xfrm>
            <a:off x="132099" y="542751"/>
            <a:ext cx="8904396" cy="211170"/>
            <a:chOff x="132099" y="5949281"/>
            <a:chExt cx="8904396" cy="211170"/>
          </a:xfrm>
        </p:grpSpPr>
        <p:pic>
          <p:nvPicPr>
            <p:cNvPr id="4" name="Picture 12"/>
            <p:cNvPicPr>
              <a:picLocks noChangeAspect="1"/>
            </p:cNvPicPr>
            <p:nvPr userDrawn="1"/>
          </p:nvPicPr>
          <p:blipFill rotWithShape="1">
            <a:blip r:embed="rId2" cstate="print"/>
            <a:srcRect r="1276" b="46828"/>
            <a:stretch>
              <a:fillRect/>
            </a:stretch>
          </p:blipFill>
          <p:spPr>
            <a:xfrm>
              <a:off x="3229372" y="5949281"/>
              <a:ext cx="2664296" cy="211170"/>
            </a:xfrm>
            <a:prstGeom prst="rect">
              <a:avLst/>
            </a:prstGeom>
          </p:spPr>
        </p:pic>
        <p:pic>
          <p:nvPicPr>
            <p:cNvPr id="5" name="Picture 12"/>
            <p:cNvPicPr>
              <a:picLocks noChangeAspect="1"/>
            </p:cNvPicPr>
            <p:nvPr userDrawn="1"/>
          </p:nvPicPr>
          <p:blipFill rotWithShape="1">
            <a:blip r:embed="rId3"/>
            <a:srcRect l="56369" t="2833" r="1276" b="46829"/>
            <a:stretch>
              <a:fillRect/>
            </a:stretch>
          </p:blipFill>
          <p:spPr>
            <a:xfrm>
              <a:off x="132099" y="5960533"/>
              <a:ext cx="3394312" cy="199918"/>
            </a:xfrm>
            <a:prstGeom prst="rect">
              <a:avLst/>
            </a:prstGeom>
          </p:spPr>
        </p:pic>
        <p:pic>
          <p:nvPicPr>
            <p:cNvPr id="6" name="Picture 12"/>
            <p:cNvPicPr>
              <a:picLocks noChangeAspect="1"/>
            </p:cNvPicPr>
            <p:nvPr userDrawn="1"/>
          </p:nvPicPr>
          <p:blipFill rotWithShape="1">
            <a:blip r:embed="rId3"/>
            <a:srcRect t="1768" r="55351" b="46828"/>
            <a:stretch>
              <a:fillRect/>
            </a:stretch>
          </p:blipFill>
          <p:spPr>
            <a:xfrm>
              <a:off x="5796137" y="5956299"/>
              <a:ext cx="3240358" cy="204151"/>
            </a:xfrm>
            <a:prstGeom prst="rect">
              <a:avLst/>
            </a:prstGeom>
          </p:spPr>
        </p:pic>
      </p:grpSp>
      <p:pic>
        <p:nvPicPr>
          <p:cNvPr id="8" name="Picture 2" descr="http://www.tju.edu.cn/images/logo_2016_2.png"/>
          <p:cNvPicPr>
            <a:picLocks noChangeAspect="1" noChangeArrowheads="1"/>
          </p:cNvPicPr>
          <p:nvPr userDrawn="1"/>
        </p:nvPicPr>
        <p:blipFill rotWithShape="1">
          <a:blip r:embed="rId4">
            <a:extLst>
              <a:ext uri="{28A0092B-C50C-407E-A947-70E740481C1C}">
                <a14:useLocalDpi xmlns:a14="http://schemas.microsoft.com/office/drawing/2010/main" val="0"/>
              </a:ext>
            </a:extLst>
          </a:blip>
          <a:srcRect t="23567" r="73587" b="16504"/>
          <a:stretch>
            <a:fillRect/>
          </a:stretch>
        </p:blipFill>
        <p:spPr bwMode="auto">
          <a:xfrm>
            <a:off x="132099" y="6093296"/>
            <a:ext cx="603494" cy="604331"/>
          </a:xfrm>
          <a:prstGeom prst="rect">
            <a:avLst/>
          </a:prstGeom>
          <a:noFill/>
          <a:extLst>
            <a:ext uri="{909E8E84-426E-40DD-AFC4-6F175D3DCCD1}">
              <a14:hiddenFill xmlns:a14="http://schemas.microsoft.com/office/drawing/2010/main">
                <a:solidFill>
                  <a:srgbClr val="FFFFFF"/>
                </a:solidFill>
              </a14:hiddenFill>
            </a:ext>
          </a:extLst>
        </p:spPr>
      </p:pic>
      <p:grpSp>
        <p:nvGrpSpPr>
          <p:cNvPr id="3" name="组合 9"/>
          <p:cNvGrpSpPr/>
          <p:nvPr userDrawn="1"/>
        </p:nvGrpSpPr>
        <p:grpSpPr>
          <a:xfrm>
            <a:off x="6623684" y="44625"/>
            <a:ext cx="2364750" cy="682359"/>
            <a:chOff x="6400798" y="5702677"/>
            <a:chExt cx="2364750" cy="697791"/>
          </a:xfrm>
        </p:grpSpPr>
        <p:grpSp>
          <p:nvGrpSpPr>
            <p:cNvPr id="7" name="组合 10"/>
            <p:cNvGrpSpPr/>
            <p:nvPr/>
          </p:nvGrpSpPr>
          <p:grpSpPr>
            <a:xfrm>
              <a:off x="6561892" y="5702677"/>
              <a:ext cx="1981165" cy="582744"/>
              <a:chOff x="1801002" y="3753674"/>
              <a:chExt cx="1981165" cy="582744"/>
            </a:xfrm>
          </p:grpSpPr>
          <p:pic>
            <p:nvPicPr>
              <p:cNvPr id="13" name="图片 12"/>
              <p:cNvPicPr>
                <a:picLocks noChangeAspect="1"/>
              </p:cNvPicPr>
              <p:nvPr/>
            </p:nvPicPr>
            <p:blipFill>
              <a:blip r:embed="rId5" cstate="print"/>
              <a:stretch>
                <a:fillRect/>
              </a:stretch>
            </p:blipFill>
            <p:spPr>
              <a:xfrm>
                <a:off x="1801002" y="3753674"/>
                <a:ext cx="637218" cy="582744"/>
              </a:xfrm>
              <a:prstGeom prst="rect">
                <a:avLst/>
              </a:prstGeom>
            </p:spPr>
          </p:pic>
          <p:pic>
            <p:nvPicPr>
              <p:cNvPr id="14" name="图片 13"/>
              <p:cNvPicPr>
                <a:picLocks noChangeAspect="1"/>
              </p:cNvPicPr>
              <p:nvPr/>
            </p:nvPicPr>
            <p:blipFill>
              <a:blip r:embed="rId6" cstate="print"/>
              <a:stretch>
                <a:fillRect/>
              </a:stretch>
            </p:blipFill>
            <p:spPr>
              <a:xfrm>
                <a:off x="2411760" y="3825515"/>
                <a:ext cx="1370407" cy="344474"/>
              </a:xfrm>
              <a:prstGeom prst="rect">
                <a:avLst/>
              </a:prstGeom>
            </p:spPr>
          </p:pic>
        </p:grpSp>
        <p:sp>
          <p:nvSpPr>
            <p:cNvPr id="12" name="文本框 11"/>
            <p:cNvSpPr txBox="1"/>
            <p:nvPr/>
          </p:nvSpPr>
          <p:spPr>
            <a:xfrm>
              <a:off x="6400798" y="6180152"/>
              <a:ext cx="2364750" cy="220316"/>
            </a:xfrm>
            <a:prstGeom prst="rect">
              <a:avLst/>
            </a:prstGeom>
            <a:noFill/>
          </p:spPr>
          <p:txBody>
            <a:bodyPr wrap="none" rtlCol="0">
              <a:spAutoFit/>
            </a:bodyPr>
            <a:lstStyle/>
            <a:p>
              <a:r>
                <a:rPr lang="en-US" altLang="zh-CN"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rPr>
                <a:t>Tianjin Key Laboratory of Advanced Networking</a:t>
              </a:r>
              <a:endParaRPr lang="zh-CN" altLang="en-US" sz="800" b="1" dirty="0">
                <a:solidFill>
                  <a:srgbClr val="00518E"/>
                </a:solidFill>
                <a:latin typeface="Times New Roman" panose="02020603050405020304" pitchFamily="18" charset="0"/>
                <a:ea typeface="Times New Roman" panose="02020603050405020304" pitchFamily="18" charset="0"/>
                <a:cs typeface="Times New Roman" panose="02020603050405020304" pitchFamily="18" charset="0"/>
              </a:endParaRPr>
            </a:p>
          </p:txBody>
        </p:sp>
      </p:grpSp>
      <p:pic>
        <p:nvPicPr>
          <p:cNvPr id="16" name="图片 15"/>
          <p:cNvPicPr>
            <a:picLocks noChangeAspect="1"/>
          </p:cNvPicPr>
          <p:nvPr userDrawn="1"/>
        </p:nvPicPr>
        <p:blipFill>
          <a:blip r:embed="rId7" cstate="print"/>
          <a:stretch>
            <a:fillRect/>
          </a:stretch>
        </p:blipFill>
        <p:spPr>
          <a:xfrm rot="10800000" flipH="1" flipV="1">
            <a:off x="827584" y="6143316"/>
            <a:ext cx="512367" cy="504289"/>
          </a:xfrm>
          <a:prstGeom prst="rect">
            <a:avLst/>
          </a:prstGeom>
        </p:spPr>
      </p:pic>
      <p:sp>
        <p:nvSpPr>
          <p:cNvPr id="20" name="内容占位符 19"/>
          <p:cNvSpPr>
            <a:spLocks noGrp="1"/>
          </p:cNvSpPr>
          <p:nvPr>
            <p:ph sz="quarter" idx="10" hasCustomPrompt="1"/>
          </p:nvPr>
        </p:nvSpPr>
        <p:spPr>
          <a:xfrm>
            <a:off x="611560" y="1047996"/>
            <a:ext cx="7992888" cy="4901284"/>
          </a:xfrm>
          <a:prstGeom prst="rect">
            <a:avLst/>
          </a:prstGeom>
        </p:spPr>
        <p:txBody>
          <a:bodyPr/>
          <a:lstStyle>
            <a:lvl1pPr marL="342900" indent="-342900">
              <a:buSzPct val="80000"/>
              <a:buFont typeface="Wingdings" panose="05000000000000000000" pitchFamily="2" charset="2"/>
              <a:buChar char="l"/>
              <a:defRPr>
                <a:latin typeface="微软雅黑" panose="020B0503020204020204" pitchFamily="34" charset="-122"/>
                <a:ea typeface="微软雅黑" panose="020B0503020204020204" pitchFamily="34" charset="-122"/>
              </a:defRPr>
            </a:lvl1pPr>
            <a:lvl2pPr marL="742950" indent="-285750">
              <a:buSzPct val="70000"/>
              <a:buFont typeface="Wingdings" panose="05000000000000000000" pitchFamily="2" charset="2"/>
              <a:buChar char="u"/>
              <a:defRPr>
                <a:latin typeface="微软雅黑" panose="020B0503020204020204" pitchFamily="34" charset="-122"/>
                <a:ea typeface="微软雅黑" panose="020B0503020204020204" pitchFamily="34" charset="-122"/>
              </a:defRPr>
            </a:lvl2pPr>
            <a:lvl3pPr marL="1143000" indent="-228600">
              <a:buFont typeface="Wingdings" panose="05000000000000000000" pitchFamily="2" charset="2"/>
              <a:buChar char="Ø"/>
              <a:defRPr>
                <a:latin typeface="微软雅黑" panose="020B0503020204020204" pitchFamily="34" charset="-122"/>
                <a:ea typeface="微软雅黑" panose="020B0503020204020204" pitchFamily="34" charset="-122"/>
              </a:defRPr>
            </a:lvl3pPr>
            <a:lvl4pPr>
              <a:defRPr>
                <a:latin typeface="微软雅黑" panose="020B0503020204020204" pitchFamily="34" charset="-122"/>
                <a:ea typeface="微软雅黑" panose="020B0503020204020204" pitchFamily="34" charset="-122"/>
              </a:defRPr>
            </a:lvl4pPr>
            <a:lvl5pPr marL="1828800" indent="0">
              <a:buNone/>
              <a:defRPr>
                <a:latin typeface="微软雅黑" panose="020B0503020204020204" pitchFamily="34" charset="-122"/>
                <a:ea typeface="微软雅黑" panose="020B0503020204020204" pitchFamily="34" charset="-122"/>
              </a:defRPr>
            </a:lvl5pPr>
          </a:lstStyle>
          <a:p>
            <a:pPr lvl="0"/>
            <a:r>
              <a:rPr lang="zh-CN" altLang="en-US" dirty="0"/>
              <a:t>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868A9FBE-8B69-4102-BEF0-2DAFA37BEAB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1D5BB5EA-22F1-41D5-9810-D8D9B1E94F87}"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4"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2.xml"/><Relationship Id="rId8" Type="http://schemas.openxmlformats.org/officeDocument/2006/relationships/slideLayout" Target="../slideLayouts/slideLayout21.xml"/><Relationship Id="rId7" Type="http://schemas.openxmlformats.org/officeDocument/2006/relationships/slideLayout" Target="../slideLayouts/slideLayout20.xml"/><Relationship Id="rId6" Type="http://schemas.openxmlformats.org/officeDocument/2006/relationships/slideLayout" Target="../slideLayouts/slideLayout19.xml"/><Relationship Id="rId5" Type="http://schemas.openxmlformats.org/officeDocument/2006/relationships/slideLayout" Target="../slideLayouts/slideLayout18.xml"/><Relationship Id="rId4" Type="http://schemas.openxmlformats.org/officeDocument/2006/relationships/slideLayout" Target="../slideLayouts/slideLayout17.xml"/><Relationship Id="rId3" Type="http://schemas.openxmlformats.org/officeDocument/2006/relationships/slideLayout" Target="../slideLayouts/slideLayout16.xml"/><Relationship Id="rId2" Type="http://schemas.openxmlformats.org/officeDocument/2006/relationships/slideLayout" Target="../slideLayouts/slideLayout15.xml"/><Relationship Id="rId14" Type="http://schemas.openxmlformats.org/officeDocument/2006/relationships/theme" Target="../theme/theme2.xml"/><Relationship Id="rId13" Type="http://schemas.openxmlformats.org/officeDocument/2006/relationships/slideLayout" Target="../slideLayouts/slideLayout26.xml"/><Relationship Id="rId12" Type="http://schemas.openxmlformats.org/officeDocument/2006/relationships/slideLayout" Target="../slideLayouts/slideLayout25.xml"/><Relationship Id="rId11" Type="http://schemas.openxmlformats.org/officeDocument/2006/relationships/slideLayout" Target="../slideLayouts/slideLayout24.xml"/><Relationship Id="rId10" Type="http://schemas.openxmlformats.org/officeDocument/2006/relationships/slideLayout" Target="../slideLayouts/slideLayout23.xml"/><Relationship Id="rId1"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A9FBE-8B69-4102-BEF0-2DAFA37BEAB5}"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BB5EA-22F1-41D5-9810-D8D9B1E94F8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68A9FBE-8B69-4102-BEF0-2DAFA37BEAB5}" type="datetimeFigureOut">
              <a:rPr lang="zh-CN" altLang="en-US" smtClean="0"/>
            </a:fld>
            <a:endParaRPr lang="zh-CN" altLang="en-US"/>
          </a:p>
        </p:txBody>
      </p:sp>
      <p:sp>
        <p:nvSpPr>
          <p:cNvPr id="5" name="页脚占位符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D5BB5EA-22F1-41D5-9810-D8D9B1E94F87}"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63" r:id="rId1"/>
    <p:sldLayoutId id="2147483664" r:id="rId2"/>
    <p:sldLayoutId id="2147483665" r:id="rId3"/>
    <p:sldLayoutId id="2147483666" r:id="rId4"/>
    <p:sldLayoutId id="2147483667" r:id="rId5"/>
    <p:sldLayoutId id="2147483668" r:id="rId6"/>
    <p:sldLayoutId id="2147483669" r:id="rId7"/>
    <p:sldLayoutId id="2147483670" r:id="rId8"/>
    <p:sldLayoutId id="2147483671" r:id="rId9"/>
    <p:sldLayoutId id="2147483672" r:id="rId10"/>
    <p:sldLayoutId id="2147483673" r:id="rId11"/>
    <p:sldLayoutId id="2147483674" r:id="rId12"/>
    <p:sldLayoutId id="2147483675" r:id="rId13"/>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anose="020B0604020202020204"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9" Type="http://schemas.openxmlformats.org/officeDocument/2006/relationships/image" Target="../media/image41.png"/><Relationship Id="rId8" Type="http://schemas.openxmlformats.org/officeDocument/2006/relationships/image" Target="../media/image40.png"/><Relationship Id="rId7" Type="http://schemas.openxmlformats.org/officeDocument/2006/relationships/image" Target="../media/image38.png"/><Relationship Id="rId6" Type="http://schemas.openxmlformats.org/officeDocument/2006/relationships/image" Target="../media/image36.wmf"/><Relationship Id="rId5" Type="http://schemas.openxmlformats.org/officeDocument/2006/relationships/oleObject" Target="../embeddings/oleObject9.bin"/><Relationship Id="rId4" Type="http://schemas.openxmlformats.org/officeDocument/2006/relationships/image" Target="../media/image35.wmf"/><Relationship Id="rId3" Type="http://schemas.openxmlformats.org/officeDocument/2006/relationships/oleObject" Target="../embeddings/oleObject8.bin"/><Relationship Id="rId2" Type="http://schemas.openxmlformats.org/officeDocument/2006/relationships/image" Target="../media/image34.wmf"/><Relationship Id="rId15" Type="http://schemas.openxmlformats.org/officeDocument/2006/relationships/notesSlide" Target="../notesSlides/notesSlide10.xml"/><Relationship Id="rId14" Type="http://schemas.openxmlformats.org/officeDocument/2006/relationships/vmlDrawing" Target="../drawings/vmlDrawing3.vml"/><Relationship Id="rId13" Type="http://schemas.openxmlformats.org/officeDocument/2006/relationships/slideLayout" Target="../slideLayouts/slideLayout13.xml"/><Relationship Id="rId12" Type="http://schemas.openxmlformats.org/officeDocument/2006/relationships/image" Target="../media/image44.png"/><Relationship Id="rId11" Type="http://schemas.openxmlformats.org/officeDocument/2006/relationships/image" Target="../media/image43.png"/><Relationship Id="rId10" Type="http://schemas.openxmlformats.org/officeDocument/2006/relationships/image" Target="../media/image42.png"/><Relationship Id="rId1" Type="http://schemas.openxmlformats.org/officeDocument/2006/relationships/oleObject" Target="../embeddings/oleObject7.bin"/></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1.xml"/><Relationship Id="rId5" Type="http://schemas.openxmlformats.org/officeDocument/2006/relationships/slideLayout" Target="../slideLayouts/slideLayout13.xml"/><Relationship Id="rId4" Type="http://schemas.openxmlformats.org/officeDocument/2006/relationships/image" Target="../media/image48.png"/><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image" Target="../media/image45.png"/></Relationships>
</file>

<file path=ppt/slides/_rels/slide12.xml.rels><?xml version="1.0" encoding="UTF-8" standalone="yes"?>
<Relationships xmlns="http://schemas.openxmlformats.org/package/2006/relationships"><Relationship Id="rId6" Type="http://schemas.openxmlformats.org/officeDocument/2006/relationships/notesSlide" Target="../notesSlides/notesSlide12.xml"/><Relationship Id="rId5" Type="http://schemas.openxmlformats.org/officeDocument/2006/relationships/slideLayout" Target="../slideLayouts/slideLayout13.xml"/><Relationship Id="rId4" Type="http://schemas.openxmlformats.org/officeDocument/2006/relationships/image" Target="../media/image52.png"/><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image" Target="../media/image49.png"/></Relationships>
</file>

<file path=ppt/slides/_rels/slide13.xml.rels><?xml version="1.0" encoding="UTF-8" standalone="yes"?>
<Relationships xmlns="http://schemas.openxmlformats.org/package/2006/relationships"><Relationship Id="rId4" Type="http://schemas.openxmlformats.org/officeDocument/2006/relationships/notesSlide" Target="../notesSlides/notesSlide13.xml"/><Relationship Id="rId3" Type="http://schemas.openxmlformats.org/officeDocument/2006/relationships/slideLayout" Target="../slideLayouts/slideLayout13.xml"/><Relationship Id="rId2" Type="http://schemas.openxmlformats.org/officeDocument/2006/relationships/image" Target="../media/image54.png"/><Relationship Id="rId1" Type="http://schemas.openxmlformats.org/officeDocument/2006/relationships/image" Target="../media/image53.png"/></Relationships>
</file>

<file path=ppt/slides/_rels/slide14.xml.rels><?xml version="1.0" encoding="UTF-8" standalone="yes"?>
<Relationships xmlns="http://schemas.openxmlformats.org/package/2006/relationships"><Relationship Id="rId9" Type="http://schemas.openxmlformats.org/officeDocument/2006/relationships/image" Target="../media/image61.png"/><Relationship Id="rId8" Type="http://schemas.openxmlformats.org/officeDocument/2006/relationships/image" Target="../media/image60.png"/><Relationship Id="rId7" Type="http://schemas.openxmlformats.org/officeDocument/2006/relationships/image" Target="../media/image59.png"/><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wmf"/><Relationship Id="rId3" Type="http://schemas.openxmlformats.org/officeDocument/2006/relationships/oleObject" Target="../embeddings/oleObject11.bin"/><Relationship Id="rId2" Type="http://schemas.openxmlformats.org/officeDocument/2006/relationships/image" Target="../media/image55.wmf"/><Relationship Id="rId12" Type="http://schemas.openxmlformats.org/officeDocument/2006/relationships/notesSlide" Target="../notesSlides/notesSlide14.xml"/><Relationship Id="rId11" Type="http://schemas.openxmlformats.org/officeDocument/2006/relationships/vmlDrawing" Target="../drawings/vmlDrawing4.vml"/><Relationship Id="rId10" Type="http://schemas.openxmlformats.org/officeDocument/2006/relationships/slideLayout" Target="../slideLayouts/slideLayout13.xml"/><Relationship Id="rId1" Type="http://schemas.openxmlformats.org/officeDocument/2006/relationships/oleObject" Target="../embeddings/oleObject10.bin"/></Relationships>
</file>

<file path=ppt/slides/_rels/slide15.xml.rels><?xml version="1.0" encoding="UTF-8" standalone="yes"?>
<Relationships xmlns="http://schemas.openxmlformats.org/package/2006/relationships"><Relationship Id="rId6" Type="http://schemas.openxmlformats.org/officeDocument/2006/relationships/notesSlide" Target="../notesSlides/notesSlide15.xml"/><Relationship Id="rId5" Type="http://schemas.openxmlformats.org/officeDocument/2006/relationships/slideLayout" Target="../slideLayouts/slideLayout13.xml"/><Relationship Id="rId4" Type="http://schemas.openxmlformats.org/officeDocument/2006/relationships/image" Target="../media/image65.png"/><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image" Target="../media/image62.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13.xml"/><Relationship Id="rId2" Type="http://schemas.openxmlformats.org/officeDocument/2006/relationships/image" Target="../media/image66.png"/><Relationship Id="rId1"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13.xml"/><Relationship Id="rId1" Type="http://schemas.openxmlformats.org/officeDocument/2006/relationships/image" Target="../media/image67.png"/></Relationships>
</file>

<file path=ppt/slides/_rels/slide18.xml.rels><?xml version="1.0" encoding="UTF-8" standalone="yes"?>
<Relationships xmlns="http://schemas.openxmlformats.org/package/2006/relationships"><Relationship Id="rId9" Type="http://schemas.openxmlformats.org/officeDocument/2006/relationships/slideLayout" Target="../slideLayouts/slideLayout13.xml"/><Relationship Id="rId8" Type="http://schemas.openxmlformats.org/officeDocument/2006/relationships/image" Target="../media/image75.png"/><Relationship Id="rId7" Type="http://schemas.openxmlformats.org/officeDocument/2006/relationships/image" Target="../media/image74.png"/><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 Id="rId3" Type="http://schemas.openxmlformats.org/officeDocument/2006/relationships/image" Target="../media/image70.png"/><Relationship Id="rId2" Type="http://schemas.openxmlformats.org/officeDocument/2006/relationships/image" Target="../media/image69.png"/><Relationship Id="rId10" Type="http://schemas.openxmlformats.org/officeDocument/2006/relationships/notesSlide" Target="../notesSlides/notesSlide18.xml"/><Relationship Id="rId1" Type="http://schemas.openxmlformats.org/officeDocument/2006/relationships/image" Target="../media/image68.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76.png"/></Relationships>
</file>

<file path=ppt/slides/_rels/slide2.xml.rels><?xml version="1.0" encoding="UTF-8" standalone="yes"?>
<Relationships xmlns="http://schemas.openxmlformats.org/package/2006/relationships"><Relationship Id="rId9" Type="http://schemas.openxmlformats.org/officeDocument/2006/relationships/notesSlide" Target="../notesSlides/notesSlide2.xml"/><Relationship Id="rId8" Type="http://schemas.openxmlformats.org/officeDocument/2006/relationships/slideLayout" Target="../slideLayouts/slideLayout13.xml"/><Relationship Id="rId7" Type="http://schemas.openxmlformats.org/officeDocument/2006/relationships/image" Target="../media/image16.png"/><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 Id="rId3" Type="http://schemas.microsoft.com/office/2007/relationships/hdphoto" Target="../media/image12.wdp"/><Relationship Id="rId2" Type="http://schemas.openxmlformats.org/officeDocument/2006/relationships/image" Target="../media/image11.png"/><Relationship Id="rId1" Type="http://schemas.openxmlformats.org/officeDocument/2006/relationships/image" Target="../media/image10.pn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13.xml"/><Relationship Id="rId1" Type="http://schemas.openxmlformats.org/officeDocument/2006/relationships/tags" Target="../tags/tag3.xml"/></Relationships>
</file>

<file path=ppt/slides/_rels/slide21.xml.rels><?xml version="1.0" encoding="UTF-8" standalone="yes"?>
<Relationships xmlns="http://schemas.openxmlformats.org/package/2006/relationships"><Relationship Id="rId9" Type="http://schemas.openxmlformats.org/officeDocument/2006/relationships/image" Target="../media/image85.png"/><Relationship Id="rId8" Type="http://schemas.openxmlformats.org/officeDocument/2006/relationships/image" Target="../media/image84.png"/><Relationship Id="rId7" Type="http://schemas.openxmlformats.org/officeDocument/2006/relationships/image" Target="../media/image83.png"/><Relationship Id="rId6" Type="http://schemas.openxmlformats.org/officeDocument/2006/relationships/image" Target="../media/image82.png"/><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8.png"/><Relationship Id="rId14" Type="http://schemas.openxmlformats.org/officeDocument/2006/relationships/notesSlide" Target="../notesSlides/notesSlide21.xml"/><Relationship Id="rId13" Type="http://schemas.openxmlformats.org/officeDocument/2006/relationships/slideLayout" Target="../slideLayouts/slideLayout13.xml"/><Relationship Id="rId12" Type="http://schemas.openxmlformats.org/officeDocument/2006/relationships/image" Target="../media/image88.png"/><Relationship Id="rId11" Type="http://schemas.openxmlformats.org/officeDocument/2006/relationships/image" Target="../media/image87.png"/><Relationship Id="rId10" Type="http://schemas.openxmlformats.org/officeDocument/2006/relationships/image" Target="../media/image86.png"/><Relationship Id="rId1" Type="http://schemas.openxmlformats.org/officeDocument/2006/relationships/image" Target="../media/image77.png"/></Relationships>
</file>

<file path=ppt/slides/_rels/slide22.xml.rels><?xml version="1.0" encoding="UTF-8" standalone="yes"?>
<Relationships xmlns="http://schemas.openxmlformats.org/package/2006/relationships"><Relationship Id="rId9" Type="http://schemas.openxmlformats.org/officeDocument/2006/relationships/image" Target="../media/image97.png"/><Relationship Id="rId8" Type="http://schemas.openxmlformats.org/officeDocument/2006/relationships/image" Target="../media/image96.png"/><Relationship Id="rId7" Type="http://schemas.openxmlformats.org/officeDocument/2006/relationships/image" Target="../media/image95.png"/><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 Id="rId30" Type="http://schemas.openxmlformats.org/officeDocument/2006/relationships/notesSlide" Target="../notesSlides/notesSlide22.xml"/><Relationship Id="rId3" Type="http://schemas.openxmlformats.org/officeDocument/2006/relationships/image" Target="../media/image91.png"/><Relationship Id="rId29" Type="http://schemas.openxmlformats.org/officeDocument/2006/relationships/slideLayout" Target="../slideLayouts/slideLayout13.xml"/><Relationship Id="rId28" Type="http://schemas.openxmlformats.org/officeDocument/2006/relationships/image" Target="../media/image116.png"/><Relationship Id="rId27" Type="http://schemas.openxmlformats.org/officeDocument/2006/relationships/image" Target="../media/image115.png"/><Relationship Id="rId26" Type="http://schemas.openxmlformats.org/officeDocument/2006/relationships/image" Target="../media/image114.png"/><Relationship Id="rId25" Type="http://schemas.openxmlformats.org/officeDocument/2006/relationships/image" Target="../media/image113.png"/><Relationship Id="rId24" Type="http://schemas.openxmlformats.org/officeDocument/2006/relationships/image" Target="../media/image112.png"/><Relationship Id="rId23" Type="http://schemas.openxmlformats.org/officeDocument/2006/relationships/image" Target="../media/image111.png"/><Relationship Id="rId22" Type="http://schemas.openxmlformats.org/officeDocument/2006/relationships/image" Target="../media/image110.png"/><Relationship Id="rId21" Type="http://schemas.openxmlformats.org/officeDocument/2006/relationships/image" Target="../media/image109.png"/><Relationship Id="rId20" Type="http://schemas.openxmlformats.org/officeDocument/2006/relationships/image" Target="../media/image108.png"/><Relationship Id="rId2" Type="http://schemas.openxmlformats.org/officeDocument/2006/relationships/image" Target="../media/image90.png"/><Relationship Id="rId19" Type="http://schemas.openxmlformats.org/officeDocument/2006/relationships/image" Target="../media/image107.png"/><Relationship Id="rId18" Type="http://schemas.openxmlformats.org/officeDocument/2006/relationships/image" Target="../media/image106.png"/><Relationship Id="rId17" Type="http://schemas.openxmlformats.org/officeDocument/2006/relationships/image" Target="../media/image105.png"/><Relationship Id="rId16" Type="http://schemas.openxmlformats.org/officeDocument/2006/relationships/image" Target="../media/image104.png"/><Relationship Id="rId15" Type="http://schemas.openxmlformats.org/officeDocument/2006/relationships/image" Target="../media/image103.png"/><Relationship Id="rId14" Type="http://schemas.openxmlformats.org/officeDocument/2006/relationships/image" Target="../media/image102.png"/><Relationship Id="rId13" Type="http://schemas.openxmlformats.org/officeDocument/2006/relationships/image" Target="../media/image101.png"/><Relationship Id="rId12" Type="http://schemas.openxmlformats.org/officeDocument/2006/relationships/image" Target="../media/image100.png"/><Relationship Id="rId11" Type="http://schemas.openxmlformats.org/officeDocument/2006/relationships/image" Target="../media/image99.png"/><Relationship Id="rId10" Type="http://schemas.openxmlformats.org/officeDocument/2006/relationships/image" Target="../media/image98.png"/><Relationship Id="rId1" Type="http://schemas.openxmlformats.org/officeDocument/2006/relationships/image" Target="../media/image89.pn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13.xml"/><Relationship Id="rId2" Type="http://schemas.openxmlformats.org/officeDocument/2006/relationships/image" Target="../media/image118.png"/><Relationship Id="rId1" Type="http://schemas.openxmlformats.org/officeDocument/2006/relationships/image" Target="../media/image117.png"/></Relationships>
</file>

<file path=ppt/slides/_rels/slide24.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120.png"/><Relationship Id="rId1" Type="http://schemas.openxmlformats.org/officeDocument/2006/relationships/image" Target="../media/image119.png"/></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5.xml"/><Relationship Id="rId3" Type="http://schemas.openxmlformats.org/officeDocument/2006/relationships/slideLayout" Target="../slideLayouts/slideLayout13.xml"/><Relationship Id="rId2" Type="http://schemas.openxmlformats.org/officeDocument/2006/relationships/image" Target="../media/image122.png"/><Relationship Id="rId1" Type="http://schemas.openxmlformats.org/officeDocument/2006/relationships/image" Target="../media/image12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6.xml"/><Relationship Id="rId2" Type="http://schemas.openxmlformats.org/officeDocument/2006/relationships/slideLayout" Target="../slideLayouts/slideLayout13.xml"/><Relationship Id="rId1" Type="http://schemas.openxmlformats.org/officeDocument/2006/relationships/image" Target="../media/image123.png"/></Relationships>
</file>

<file path=ppt/slides/_rels/slide27.xml.rels><?xml version="1.0" encoding="UTF-8" standalone="yes"?>
<Relationships xmlns="http://schemas.openxmlformats.org/package/2006/relationships"><Relationship Id="rId5" Type="http://schemas.openxmlformats.org/officeDocument/2006/relationships/notesSlide" Target="../notesSlides/notesSlide27.xml"/><Relationship Id="rId4" Type="http://schemas.openxmlformats.org/officeDocument/2006/relationships/slideLayout" Target="../slideLayouts/slideLayout13.xml"/><Relationship Id="rId3" Type="http://schemas.openxmlformats.org/officeDocument/2006/relationships/image" Target="../media/image126.png"/><Relationship Id="rId2" Type="http://schemas.openxmlformats.org/officeDocument/2006/relationships/image" Target="../media/image125.jpeg"/><Relationship Id="rId1" Type="http://schemas.openxmlformats.org/officeDocument/2006/relationships/image" Target="../media/image124.jpeg"/></Relationships>
</file>

<file path=ppt/slides/_rels/slide28.xml.rels><?xml version="1.0" encoding="UTF-8" standalone="yes"?>
<Relationships xmlns="http://schemas.openxmlformats.org/package/2006/relationships"><Relationship Id="rId6" Type="http://schemas.openxmlformats.org/officeDocument/2006/relationships/notesSlide" Target="../notesSlides/notesSlide28.xml"/><Relationship Id="rId5" Type="http://schemas.openxmlformats.org/officeDocument/2006/relationships/slideLayout" Target="../slideLayouts/slideLayout13.xml"/><Relationship Id="rId4" Type="http://schemas.openxmlformats.org/officeDocument/2006/relationships/image" Target="../media/image130.png"/><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image" Target="../media/image127.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9.xml"/><Relationship Id="rId3" Type="http://schemas.openxmlformats.org/officeDocument/2006/relationships/slideLayout" Target="../slideLayouts/slideLayout13.xml"/><Relationship Id="rId2" Type="http://schemas.openxmlformats.org/officeDocument/2006/relationships/image" Target="../media/image132.png"/><Relationship Id="rId1" Type="http://schemas.openxmlformats.org/officeDocument/2006/relationships/image" Target="../media/image131.png"/></Relationships>
</file>

<file path=ppt/slides/_rels/slide3.xml.rels><?xml version="1.0" encoding="UTF-8" standalone="yes"?>
<Relationships xmlns="http://schemas.openxmlformats.org/package/2006/relationships"><Relationship Id="rId5" Type="http://schemas.openxmlformats.org/officeDocument/2006/relationships/notesSlide" Target="../notesSlides/notesSlide3.xml"/><Relationship Id="rId4" Type="http://schemas.openxmlformats.org/officeDocument/2006/relationships/slideLayout" Target="../slideLayouts/slideLayout13.xml"/><Relationship Id="rId3" Type="http://schemas.openxmlformats.org/officeDocument/2006/relationships/image" Target="../media/image19.jpeg"/><Relationship Id="rId2" Type="http://schemas.openxmlformats.org/officeDocument/2006/relationships/image" Target="../media/image18.png"/><Relationship Id="rId1" Type="http://schemas.openxmlformats.org/officeDocument/2006/relationships/image" Target="../media/image17.jpeg"/></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13.xml"/><Relationship Id="rId1" Type="http://schemas.openxmlformats.org/officeDocument/2006/relationships/image" Target="../media/image133.png"/></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3.xml"/><Relationship Id="rId1" Type="http://schemas.openxmlformats.org/officeDocument/2006/relationships/image" Target="../media/image134.png"/></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135.png"/></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31.png"/></Relationships>
</file>

<file path=ppt/slides/_rels/slide34.xml.rels><?xml version="1.0" encoding="UTF-8" standalone="yes"?>
<Relationships xmlns="http://schemas.openxmlformats.org/package/2006/relationships"><Relationship Id="rId4" Type="http://schemas.openxmlformats.org/officeDocument/2006/relationships/notesSlide" Target="../notesSlides/notesSlide34.xml"/><Relationship Id="rId3" Type="http://schemas.openxmlformats.org/officeDocument/2006/relationships/slideLayout" Target="../slideLayouts/slideLayout13.xml"/><Relationship Id="rId2" Type="http://schemas.openxmlformats.org/officeDocument/2006/relationships/image" Target="../media/image137.png"/><Relationship Id="rId1" Type="http://schemas.openxmlformats.org/officeDocument/2006/relationships/image" Target="../media/image136.png"/></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65.png"/></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138.png"/></Relationships>
</file>

<file path=ppt/slides/_rels/slide37.xml.rels><?xml version="1.0" encoding="UTF-8" standalone="yes"?>
<Relationships xmlns="http://schemas.openxmlformats.org/package/2006/relationships"><Relationship Id="rId4" Type="http://schemas.openxmlformats.org/officeDocument/2006/relationships/notesSlide" Target="../notesSlides/notesSlide37.xml"/><Relationship Id="rId3" Type="http://schemas.openxmlformats.org/officeDocument/2006/relationships/slideLayout" Target="../slideLayouts/slideLayout13.xml"/><Relationship Id="rId2" Type="http://schemas.openxmlformats.org/officeDocument/2006/relationships/image" Target="../media/image64.png"/><Relationship Id="rId1" Type="http://schemas.openxmlformats.org/officeDocument/2006/relationships/image" Target="../media/image139.png"/></Relationships>
</file>

<file path=ppt/slides/_rels/slide38.xml.rels><?xml version="1.0" encoding="UTF-8" standalone="yes"?>
<Relationships xmlns="http://schemas.openxmlformats.org/package/2006/relationships"><Relationship Id="rId4" Type="http://schemas.openxmlformats.org/officeDocument/2006/relationships/notesSlide" Target="../notesSlides/notesSlide38.xml"/><Relationship Id="rId3" Type="http://schemas.openxmlformats.org/officeDocument/2006/relationships/slideLayout" Target="../slideLayouts/slideLayout13.xml"/><Relationship Id="rId2" Type="http://schemas.openxmlformats.org/officeDocument/2006/relationships/image" Target="../media/image141.png"/><Relationship Id="rId1" Type="http://schemas.openxmlformats.org/officeDocument/2006/relationships/image" Target="../media/image140.png"/></Relationships>
</file>

<file path=ppt/slides/_rels/slide39.xml.rels><?xml version="1.0" encoding="UTF-8" standalone="yes"?>
<Relationships xmlns="http://schemas.openxmlformats.org/package/2006/relationships"><Relationship Id="rId4" Type="http://schemas.openxmlformats.org/officeDocument/2006/relationships/notesSlide" Target="../notesSlides/notesSlide39.xml"/><Relationship Id="rId3" Type="http://schemas.openxmlformats.org/officeDocument/2006/relationships/slideLayout" Target="../slideLayouts/slideLayout13.xml"/><Relationship Id="rId2" Type="http://schemas.openxmlformats.org/officeDocument/2006/relationships/image" Target="../media/image143.png"/><Relationship Id="rId1" Type="http://schemas.openxmlformats.org/officeDocument/2006/relationships/image" Target="../media/image14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4" Type="http://schemas.openxmlformats.org/officeDocument/2006/relationships/notesSlide" Target="../notesSlides/notesSlide40.xml"/><Relationship Id="rId3" Type="http://schemas.openxmlformats.org/officeDocument/2006/relationships/slideLayout" Target="../slideLayouts/slideLayout13.xml"/><Relationship Id="rId2" Type="http://schemas.openxmlformats.org/officeDocument/2006/relationships/image" Target="../media/image145.png"/><Relationship Id="rId1" Type="http://schemas.openxmlformats.org/officeDocument/2006/relationships/image" Target="../media/image144.png"/></Relationships>
</file>

<file path=ppt/slides/_rels/slide41.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13.xml"/><Relationship Id="rId2" Type="http://schemas.openxmlformats.org/officeDocument/2006/relationships/image" Target="../media/image147.png"/><Relationship Id="rId1" Type="http://schemas.openxmlformats.org/officeDocument/2006/relationships/image" Target="../media/image146.png"/></Relationships>
</file>

<file path=ppt/slides/_rels/slide42.xml.rels><?xml version="1.0" encoding="UTF-8" standalone="yes"?>
<Relationships xmlns="http://schemas.openxmlformats.org/package/2006/relationships"><Relationship Id="rId4" Type="http://schemas.openxmlformats.org/officeDocument/2006/relationships/notesSlide" Target="../notesSlides/notesSlide42.xml"/><Relationship Id="rId3" Type="http://schemas.openxmlformats.org/officeDocument/2006/relationships/slideLayout" Target="../slideLayouts/slideLayout13.xml"/><Relationship Id="rId2" Type="http://schemas.openxmlformats.org/officeDocument/2006/relationships/image" Target="../media/image149.png"/><Relationship Id="rId1" Type="http://schemas.openxmlformats.org/officeDocument/2006/relationships/image" Target="../media/image148.png"/></Relationships>
</file>

<file path=ppt/slides/_rels/slide43.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150.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13.xml"/><Relationship Id="rId1" Type="http://schemas.openxmlformats.org/officeDocument/2006/relationships/image" Target="../media/image63.png"/></Relationships>
</file>

<file path=ppt/slides/_rels/slide45.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13.xml"/><Relationship Id="rId2" Type="http://schemas.openxmlformats.org/officeDocument/2006/relationships/image" Target="../media/image62.png"/><Relationship Id="rId1" Type="http://schemas.openxmlformats.org/officeDocument/2006/relationships/image" Target="../media/image151.png"/></Relationships>
</file>

<file path=ppt/slides/_rels/slide46.xml.rels><?xml version="1.0" encoding="UTF-8" standalone="yes"?>
<Relationships xmlns="http://schemas.openxmlformats.org/package/2006/relationships"><Relationship Id="rId4" Type="http://schemas.openxmlformats.org/officeDocument/2006/relationships/notesSlide" Target="../notesSlides/notesSlide46.xml"/><Relationship Id="rId3" Type="http://schemas.openxmlformats.org/officeDocument/2006/relationships/slideLayout" Target="../slideLayouts/slideLayout13.xml"/><Relationship Id="rId2" Type="http://schemas.openxmlformats.org/officeDocument/2006/relationships/image" Target="../media/image153.png"/><Relationship Id="rId1" Type="http://schemas.openxmlformats.org/officeDocument/2006/relationships/image" Target="../media/image152.png"/></Relationships>
</file>

<file path=ppt/slides/_rels/slide47.xml.rels><?xml version="1.0" encoding="UTF-8" standalone="yes"?>
<Relationships xmlns="http://schemas.openxmlformats.org/package/2006/relationships"><Relationship Id="rId4" Type="http://schemas.openxmlformats.org/officeDocument/2006/relationships/notesSlide" Target="../notesSlides/notesSlide47.xml"/><Relationship Id="rId3" Type="http://schemas.openxmlformats.org/officeDocument/2006/relationships/slideLayout" Target="../slideLayouts/slideLayout13.xml"/><Relationship Id="rId2" Type="http://schemas.openxmlformats.org/officeDocument/2006/relationships/image" Target="../media/image155.png"/><Relationship Id="rId1" Type="http://schemas.openxmlformats.org/officeDocument/2006/relationships/image" Target="../media/image154.png"/></Relationships>
</file>

<file path=ppt/slides/_rels/slide48.xml.rels><?xml version="1.0" encoding="UTF-8" standalone="yes"?>
<Relationships xmlns="http://schemas.openxmlformats.org/package/2006/relationships"><Relationship Id="rId4" Type="http://schemas.openxmlformats.org/officeDocument/2006/relationships/notesSlide" Target="../notesSlides/notesSlide48.xml"/><Relationship Id="rId3" Type="http://schemas.openxmlformats.org/officeDocument/2006/relationships/slideLayout" Target="../slideLayouts/slideLayout13.xml"/><Relationship Id="rId2" Type="http://schemas.openxmlformats.org/officeDocument/2006/relationships/image" Target="../media/image157.png"/><Relationship Id="rId1" Type="http://schemas.openxmlformats.org/officeDocument/2006/relationships/image" Target="../media/image156.png"/></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9.xml"/><Relationship Id="rId3" Type="http://schemas.openxmlformats.org/officeDocument/2006/relationships/slideLayout" Target="../slideLayouts/slideLayout13.xml"/><Relationship Id="rId2" Type="http://schemas.openxmlformats.org/officeDocument/2006/relationships/image" Target="../media/image159.png"/><Relationship Id="rId1" Type="http://schemas.openxmlformats.org/officeDocument/2006/relationships/image" Target="../media/image158.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4" Type="http://schemas.openxmlformats.org/officeDocument/2006/relationships/notesSlide" Target="../notesSlides/notesSlide50.xml"/><Relationship Id="rId3" Type="http://schemas.openxmlformats.org/officeDocument/2006/relationships/slideLayout" Target="../slideLayouts/slideLayout13.xml"/><Relationship Id="rId2" Type="http://schemas.openxmlformats.org/officeDocument/2006/relationships/image" Target="../media/image161.png"/><Relationship Id="rId1" Type="http://schemas.openxmlformats.org/officeDocument/2006/relationships/image" Target="../media/image160.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52.xml"/><Relationship Id="rId2" Type="http://schemas.openxmlformats.org/officeDocument/2006/relationships/slideLayout" Target="../slideLayouts/slideLayout26.xml"/><Relationship Id="rId1" Type="http://schemas.openxmlformats.org/officeDocument/2006/relationships/image" Target="../media/image162.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53.xml"/><Relationship Id="rId2" Type="http://schemas.openxmlformats.org/officeDocument/2006/relationships/slideLayout" Target="../slideLayouts/slideLayout26.xml"/><Relationship Id="rId1" Type="http://schemas.openxmlformats.org/officeDocument/2006/relationships/image" Target="../media/image163.png"/></Relationships>
</file>

<file path=ppt/slides/_rels/slide54.xml.rels><?xml version="1.0" encoding="UTF-8" standalone="yes"?>
<Relationships xmlns="http://schemas.openxmlformats.org/package/2006/relationships"><Relationship Id="rId4" Type="http://schemas.openxmlformats.org/officeDocument/2006/relationships/notesSlide" Target="../notesSlides/notesSlide54.xml"/><Relationship Id="rId3" Type="http://schemas.openxmlformats.org/officeDocument/2006/relationships/slideLayout" Target="../slideLayouts/slideLayout26.xml"/><Relationship Id="rId2" Type="http://schemas.openxmlformats.org/officeDocument/2006/relationships/image" Target="../media/image165.png"/><Relationship Id="rId1" Type="http://schemas.openxmlformats.org/officeDocument/2006/relationships/image" Target="../media/image164.png"/></Relationships>
</file>

<file path=ppt/slides/_rels/slide55.xml.rels><?xml version="1.0" encoding="UTF-8" standalone="yes"?>
<Relationships xmlns="http://schemas.openxmlformats.org/package/2006/relationships"><Relationship Id="rId3" Type="http://schemas.openxmlformats.org/officeDocument/2006/relationships/notesSlide" Target="../notesSlides/notesSlide55.xml"/><Relationship Id="rId2" Type="http://schemas.openxmlformats.org/officeDocument/2006/relationships/slideLayout" Target="../slideLayouts/slideLayout26.xml"/><Relationship Id="rId1" Type="http://schemas.openxmlformats.org/officeDocument/2006/relationships/image" Target="../media/image166.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56.xml"/><Relationship Id="rId2" Type="http://schemas.openxmlformats.org/officeDocument/2006/relationships/slideLayout" Target="../slideLayouts/slideLayout26.xml"/><Relationship Id="rId1" Type="http://schemas.openxmlformats.org/officeDocument/2006/relationships/image" Target="../media/image166.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26.xml"/><Relationship Id="rId1" Type="http://schemas.openxmlformats.org/officeDocument/2006/relationships/image" Target="../media/image167.pn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26.xml"/><Relationship Id="rId1" Type="http://schemas.openxmlformats.org/officeDocument/2006/relationships/image" Target="../media/image168.png"/></Relationships>
</file>

<file path=ppt/slides/_rels/slide59.xml.rels><?xml version="1.0" encoding="UTF-8" standalone="yes"?>
<Relationships xmlns="http://schemas.openxmlformats.org/package/2006/relationships"><Relationship Id="rId6" Type="http://schemas.openxmlformats.org/officeDocument/2006/relationships/notesSlide" Target="../notesSlides/notesSlide59.xml"/><Relationship Id="rId5" Type="http://schemas.openxmlformats.org/officeDocument/2006/relationships/slideLayout" Target="../slideLayouts/slideLayout26.xml"/><Relationship Id="rId4" Type="http://schemas.openxmlformats.org/officeDocument/2006/relationships/image" Target="../media/image172.png"/><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image" Target="../media/image169.png"/></Relationships>
</file>

<file path=ppt/slides/_rels/slide6.xml.rels><?xml version="1.0" encoding="UTF-8" standalone="yes"?>
<Relationships xmlns="http://schemas.openxmlformats.org/package/2006/relationships"><Relationship Id="rId9" Type="http://schemas.openxmlformats.org/officeDocument/2006/relationships/image" Target="../media/image26.png"/><Relationship Id="rId8" Type="http://schemas.openxmlformats.org/officeDocument/2006/relationships/image" Target="../media/image25.wmf"/><Relationship Id="rId7" Type="http://schemas.openxmlformats.org/officeDocument/2006/relationships/oleObject" Target="../embeddings/oleObject2.bin"/><Relationship Id="rId6" Type="http://schemas.openxmlformats.org/officeDocument/2006/relationships/image" Target="../media/image24.wmf"/><Relationship Id="rId5" Type="http://schemas.openxmlformats.org/officeDocument/2006/relationships/oleObject" Target="../embeddings/oleObject1.bin"/><Relationship Id="rId4" Type="http://schemas.openxmlformats.org/officeDocument/2006/relationships/image" Target="../media/image23.png"/><Relationship Id="rId3" Type="http://schemas.openxmlformats.org/officeDocument/2006/relationships/image" Target="../media/image22.png"/><Relationship Id="rId2" Type="http://schemas.openxmlformats.org/officeDocument/2006/relationships/image" Target="../media/image21.png"/><Relationship Id="rId12" Type="http://schemas.openxmlformats.org/officeDocument/2006/relationships/notesSlide" Target="../notesSlides/notesSlide6.xml"/><Relationship Id="rId11" Type="http://schemas.openxmlformats.org/officeDocument/2006/relationships/vmlDrawing" Target="../drawings/vmlDrawing1.vml"/><Relationship Id="rId10" Type="http://schemas.openxmlformats.org/officeDocument/2006/relationships/slideLayout" Target="../slideLayouts/slideLayout13.xml"/><Relationship Id="rId1" Type="http://schemas.openxmlformats.org/officeDocument/2006/relationships/image" Target="../media/image20.png"/></Relationships>
</file>

<file path=ppt/slides/_rels/slide60.xml.rels><?xml version="1.0" encoding="UTF-8" standalone="yes"?>
<Relationships xmlns="http://schemas.openxmlformats.org/package/2006/relationships"><Relationship Id="rId4" Type="http://schemas.openxmlformats.org/officeDocument/2006/relationships/notesSlide" Target="../notesSlides/notesSlide60.xml"/><Relationship Id="rId3" Type="http://schemas.openxmlformats.org/officeDocument/2006/relationships/slideLayout" Target="../slideLayouts/slideLayout26.xml"/><Relationship Id="rId2" Type="http://schemas.openxmlformats.org/officeDocument/2006/relationships/image" Target="../media/image174.png"/><Relationship Id="rId1" Type="http://schemas.openxmlformats.org/officeDocument/2006/relationships/image" Target="../media/image173.png"/></Relationships>
</file>

<file path=ppt/slides/_rels/slide61.xml.rels><?xml version="1.0" encoding="UTF-8" standalone="yes"?>
<Relationships xmlns="http://schemas.openxmlformats.org/package/2006/relationships"><Relationship Id="rId5" Type="http://schemas.openxmlformats.org/officeDocument/2006/relationships/notesSlide" Target="../notesSlides/notesSlide61.xml"/><Relationship Id="rId4" Type="http://schemas.openxmlformats.org/officeDocument/2006/relationships/slideLayout" Target="../slideLayouts/slideLayout13.xml"/><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image" Target="../media/image175.png"/></Relationships>
</file>

<file path=ppt/slides/_rels/slide62.xml.rels><?xml version="1.0" encoding="UTF-8" standalone="yes"?>
<Relationships xmlns="http://schemas.openxmlformats.org/package/2006/relationships"><Relationship Id="rId6" Type="http://schemas.openxmlformats.org/officeDocument/2006/relationships/notesSlide" Target="../notesSlides/notesSlide62.xml"/><Relationship Id="rId5" Type="http://schemas.openxmlformats.org/officeDocument/2006/relationships/slideLayout" Target="../slideLayouts/slideLayout13.xml"/><Relationship Id="rId4" Type="http://schemas.openxmlformats.org/officeDocument/2006/relationships/image" Target="../media/image181.png"/><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image" Target="../media/image178.png"/></Relationships>
</file>

<file path=ppt/slides/_rels/slide63.xml.rels><?xml version="1.0" encoding="UTF-8" standalone="yes"?>
<Relationships xmlns="http://schemas.openxmlformats.org/package/2006/relationships"><Relationship Id="rId4" Type="http://schemas.openxmlformats.org/officeDocument/2006/relationships/notesSlide" Target="../notesSlides/notesSlide63.xml"/><Relationship Id="rId3" Type="http://schemas.openxmlformats.org/officeDocument/2006/relationships/slideLayout" Target="../slideLayouts/slideLayout26.xml"/><Relationship Id="rId2" Type="http://schemas.openxmlformats.org/officeDocument/2006/relationships/image" Target="../media/image183.png"/><Relationship Id="rId1" Type="http://schemas.openxmlformats.org/officeDocument/2006/relationships/image" Target="../media/image182.png"/></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26.xml"/><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image" Target="../media/image184.png"/></Relationships>
</file>

<file path=ppt/slides/_rels/slide65.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image" Target="../media/image194.png"/><Relationship Id="rId7" Type="http://schemas.openxmlformats.org/officeDocument/2006/relationships/image" Target="../media/image193.png"/><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image" Target="../media/image187.png"/></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64.xml"/><Relationship Id="rId3" Type="http://schemas.openxmlformats.org/officeDocument/2006/relationships/slideLayout" Target="../slideLayouts/slideLayout26.xml"/><Relationship Id="rId2" Type="http://schemas.openxmlformats.org/officeDocument/2006/relationships/image" Target="../media/image196.png"/><Relationship Id="rId1" Type="http://schemas.openxmlformats.org/officeDocument/2006/relationships/image" Target="../media/image195.png"/></Relationships>
</file>

<file path=ppt/slides/_rels/slide67.xml.rels><?xml version="1.0" encoding="UTF-8" standalone="yes"?>
<Relationships xmlns="http://schemas.openxmlformats.org/package/2006/relationships"><Relationship Id="rId9" Type="http://schemas.openxmlformats.org/officeDocument/2006/relationships/notesSlide" Target="../notesSlides/notesSlide65.xml"/><Relationship Id="rId8" Type="http://schemas.openxmlformats.org/officeDocument/2006/relationships/slideLayout" Target="../slideLayouts/slideLayout26.xml"/><Relationship Id="rId7" Type="http://schemas.openxmlformats.org/officeDocument/2006/relationships/image" Target="../media/image201.png"/><Relationship Id="rId6" Type="http://schemas.microsoft.com/office/2007/relationships/media" Target="../media/media1.avi"/><Relationship Id="rId5" Type="http://schemas.openxmlformats.org/officeDocument/2006/relationships/video" Target="../media/media1.avi"/><Relationship Id="rId4" Type="http://schemas.openxmlformats.org/officeDocument/2006/relationships/image" Target="../media/image200.png"/><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image" Target="../media/image197.png"/></Relationships>
</file>

<file path=ppt/slides/_rels/slide68.xml.rels><?xml version="1.0" encoding="UTF-8" standalone="yes"?>
<Relationships xmlns="http://schemas.openxmlformats.org/package/2006/relationships"><Relationship Id="rId4" Type="http://schemas.openxmlformats.org/officeDocument/2006/relationships/notesSlide" Target="../notesSlides/notesSlide66.xml"/><Relationship Id="rId3" Type="http://schemas.openxmlformats.org/officeDocument/2006/relationships/slideLayout" Target="../slideLayouts/slideLayout26.xml"/><Relationship Id="rId2" Type="http://schemas.openxmlformats.org/officeDocument/2006/relationships/image" Target="../media/image203.png"/><Relationship Id="rId1" Type="http://schemas.openxmlformats.org/officeDocument/2006/relationships/image" Target="../media/image202.png"/></Relationships>
</file>

<file path=ppt/slides/_rels/slide69.xml.rels><?xml version="1.0" encoding="UTF-8" standalone="yes"?>
<Relationships xmlns="http://schemas.openxmlformats.org/package/2006/relationships"><Relationship Id="rId9" Type="http://schemas.openxmlformats.org/officeDocument/2006/relationships/slideLayout" Target="../slideLayouts/slideLayout26.xml"/><Relationship Id="rId8" Type="http://schemas.openxmlformats.org/officeDocument/2006/relationships/image" Target="../media/image207.GIF"/><Relationship Id="rId7" Type="http://schemas.openxmlformats.org/officeDocument/2006/relationships/image" Target="../media/image206.png"/><Relationship Id="rId6" Type="http://schemas.openxmlformats.org/officeDocument/2006/relationships/image" Target="../media/image205.png"/><Relationship Id="rId5" Type="http://schemas.microsoft.com/office/2007/relationships/media" Target="../media/media3.mp4"/><Relationship Id="rId4" Type="http://schemas.openxmlformats.org/officeDocument/2006/relationships/video" Target="../media/media3.mp4"/><Relationship Id="rId3" Type="http://schemas.openxmlformats.org/officeDocument/2006/relationships/image" Target="../media/image204.png"/><Relationship Id="rId2" Type="http://schemas.microsoft.com/office/2007/relationships/media" Target="../media/media2.mp4"/><Relationship Id="rId10" Type="http://schemas.openxmlformats.org/officeDocument/2006/relationships/notesSlide" Target="../notesSlides/notesSlide67.xml"/><Relationship Id="rId1" Type="http://schemas.openxmlformats.org/officeDocument/2006/relationships/video" Target="../media/media2.mp4"/></Relationships>
</file>

<file path=ppt/slides/_rels/slide7.xml.rels><?xml version="1.0" encoding="UTF-8" standalone="yes"?>
<Relationships xmlns="http://schemas.openxmlformats.org/package/2006/relationships"><Relationship Id="rId4" Type="http://schemas.openxmlformats.org/officeDocument/2006/relationships/notesSlide" Target="../notesSlides/notesSlide7.xml"/><Relationship Id="rId3" Type="http://schemas.openxmlformats.org/officeDocument/2006/relationships/slideLayout" Target="../slideLayouts/slideLayout13.xml"/><Relationship Id="rId2" Type="http://schemas.openxmlformats.org/officeDocument/2006/relationships/image" Target="../media/image28.png"/><Relationship Id="rId1" Type="http://schemas.openxmlformats.org/officeDocument/2006/relationships/image" Target="../media/image27.png"/></Relationships>
</file>

<file path=ppt/slides/_rels/slide70.xml.rels><?xml version="1.0" encoding="UTF-8" standalone="yes"?>
<Relationships xmlns="http://schemas.openxmlformats.org/package/2006/relationships"><Relationship Id="rId5" Type="http://schemas.openxmlformats.org/officeDocument/2006/relationships/notesSlide" Target="../notesSlides/notesSlide68.xml"/><Relationship Id="rId4" Type="http://schemas.openxmlformats.org/officeDocument/2006/relationships/slideLayout" Target="../slideLayouts/slideLayout26.xml"/><Relationship Id="rId3" Type="http://schemas.openxmlformats.org/officeDocument/2006/relationships/image" Target="../media/image208.png"/><Relationship Id="rId2" Type="http://schemas.microsoft.com/office/2007/relationships/media" Target="../media/media4.mp4"/><Relationship Id="rId1" Type="http://schemas.openxmlformats.org/officeDocument/2006/relationships/video" Target="../media/media4.mp4"/></Relationships>
</file>

<file path=ppt/slides/_rels/slide71.xml.rels><?xml version="1.0" encoding="UTF-8" standalone="yes"?>
<Relationships xmlns="http://schemas.openxmlformats.org/package/2006/relationships"><Relationship Id="rId9" Type="http://schemas.openxmlformats.org/officeDocument/2006/relationships/notesSlide" Target="../notesSlides/notesSlide69.xml"/><Relationship Id="rId8" Type="http://schemas.openxmlformats.org/officeDocument/2006/relationships/slideLayout" Target="../slideLayouts/slideLayout26.xml"/><Relationship Id="rId7" Type="http://schemas.openxmlformats.org/officeDocument/2006/relationships/image" Target="../media/image210.png"/><Relationship Id="rId6" Type="http://schemas.microsoft.com/office/2007/relationships/media" Target="../media/media6.mp4"/><Relationship Id="rId5" Type="http://schemas.openxmlformats.org/officeDocument/2006/relationships/video" Target="../media/media6.mp4"/><Relationship Id="rId4" Type="http://schemas.openxmlformats.org/officeDocument/2006/relationships/image" Target="../media/image209.png"/><Relationship Id="rId3" Type="http://schemas.microsoft.com/office/2007/relationships/media" Target="../media/media5.mp4"/><Relationship Id="rId2" Type="http://schemas.openxmlformats.org/officeDocument/2006/relationships/video" Target="../media/media5.mp4"/><Relationship Id="rId1" Type="http://schemas.openxmlformats.org/officeDocument/2006/relationships/hyperlink" Target="https://detectron2.readthedocs.io/en/latest/tutorials/install.html" TargetMode="External"/></Relationships>
</file>

<file path=ppt/slides/_rels/slide72.xml.rels><?xml version="1.0" encoding="UTF-8" standalone="yes"?>
<Relationships xmlns="http://schemas.openxmlformats.org/package/2006/relationships"><Relationship Id="rId3" Type="http://schemas.openxmlformats.org/officeDocument/2006/relationships/notesSlide" Target="../notesSlides/notesSlide70.xml"/><Relationship Id="rId2" Type="http://schemas.openxmlformats.org/officeDocument/2006/relationships/slideLayout" Target="../slideLayouts/slideLayout26.xml"/><Relationship Id="rId1" Type="http://schemas.openxmlformats.org/officeDocument/2006/relationships/hyperlink" Target="https://www.lifeprint.com/" TargetMode="External"/></Relationships>
</file>

<file path=ppt/slides/_rels/slide73.xml.rels><?xml version="1.0" encoding="UTF-8" standalone="yes"?>
<Relationships xmlns="http://schemas.openxmlformats.org/package/2006/relationships"><Relationship Id="rId7" Type="http://schemas.openxmlformats.org/officeDocument/2006/relationships/notesSlide" Target="../notesSlides/notesSlide71.xml"/><Relationship Id="rId6" Type="http://schemas.openxmlformats.org/officeDocument/2006/relationships/slideLayout" Target="../slideLayouts/slideLayout26.xml"/><Relationship Id="rId5" Type="http://schemas.openxmlformats.org/officeDocument/2006/relationships/image" Target="../media/image213.png"/><Relationship Id="rId4" Type="http://schemas.openxmlformats.org/officeDocument/2006/relationships/image" Target="../media/image212.png"/><Relationship Id="rId3" Type="http://schemas.openxmlformats.org/officeDocument/2006/relationships/hyperlink" Target="https://how2sign.github.io/#download" TargetMode="External"/><Relationship Id="rId2" Type="http://schemas.openxmlformats.org/officeDocument/2006/relationships/hyperlink" Target="https://home.ttic.edu/~klivescu/ChicagoFSWild.htm#overview" TargetMode="External"/><Relationship Id="rId1" Type="http://schemas.openxmlformats.org/officeDocument/2006/relationships/image" Target="../media/image211.png"/></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1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tags" Target="../tags/tag2.xml"/><Relationship Id="rId3" Type="http://schemas.openxmlformats.org/officeDocument/2006/relationships/image" Target="../media/image30.png"/><Relationship Id="rId2" Type="http://schemas.openxmlformats.org/officeDocument/2006/relationships/tags" Target="../tags/tag1.xml"/><Relationship Id="rId1" Type="http://schemas.openxmlformats.org/officeDocument/2006/relationships/image" Target="../media/image29.png"/></Relationships>
</file>

<file path=ppt/slides/_rels/slide9.xml.rels><?xml version="1.0" encoding="UTF-8" standalone="yes"?>
<Relationships xmlns="http://schemas.openxmlformats.org/package/2006/relationships"><Relationship Id="rId9" Type="http://schemas.openxmlformats.org/officeDocument/2006/relationships/image" Target="../media/image37.wmf"/><Relationship Id="rId8" Type="http://schemas.openxmlformats.org/officeDocument/2006/relationships/oleObject" Target="../embeddings/oleObject6.bin"/><Relationship Id="rId7" Type="http://schemas.openxmlformats.org/officeDocument/2006/relationships/image" Target="../media/image36.wmf"/><Relationship Id="rId6" Type="http://schemas.openxmlformats.org/officeDocument/2006/relationships/oleObject" Target="../embeddings/oleObject5.bin"/><Relationship Id="rId5" Type="http://schemas.openxmlformats.org/officeDocument/2006/relationships/image" Target="../media/image35.wmf"/><Relationship Id="rId4" Type="http://schemas.openxmlformats.org/officeDocument/2006/relationships/oleObject" Target="../embeddings/oleObject4.bin"/><Relationship Id="rId3" Type="http://schemas.openxmlformats.org/officeDocument/2006/relationships/image" Target="../media/image34.wmf"/><Relationship Id="rId2" Type="http://schemas.openxmlformats.org/officeDocument/2006/relationships/oleObject" Target="../embeddings/oleObject3.bin"/><Relationship Id="rId14" Type="http://schemas.openxmlformats.org/officeDocument/2006/relationships/notesSlide" Target="../notesSlides/notesSlide9.xml"/><Relationship Id="rId13" Type="http://schemas.openxmlformats.org/officeDocument/2006/relationships/vmlDrawing" Target="../drawings/vmlDrawing2.vml"/><Relationship Id="rId12" Type="http://schemas.openxmlformats.org/officeDocument/2006/relationships/slideLayout" Target="../slideLayouts/slideLayout13.xml"/><Relationship Id="rId11" Type="http://schemas.openxmlformats.org/officeDocument/2006/relationships/image" Target="../media/image39.png"/><Relationship Id="rId10" Type="http://schemas.openxmlformats.org/officeDocument/2006/relationships/image" Target="../media/image38.png"/><Relationship Id="rId1" Type="http://schemas.openxmlformats.org/officeDocument/2006/relationships/image" Target="../media/image3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8170" y="1729790"/>
            <a:ext cx="7986278" cy="1325563"/>
          </a:xfrm>
        </p:spPr>
        <p:txBody>
          <a:bodyPr>
            <a:normAutofit/>
          </a:bodyPr>
          <a:lstStyle/>
          <a:p>
            <a:r>
              <a:rPr lang="zh-CN" altLang="en-US" sz="4000" b="1" dirty="0">
                <a:latin typeface="Times New Roman" panose="02020603050405020304" pitchFamily="18" charset="0"/>
                <a:ea typeface="Times New Roman" panose="02020603050405020304" pitchFamily="18" charset="0"/>
                <a:cs typeface="Times New Roman" panose="02020603050405020304" pitchFamily="18" charset="0"/>
              </a:rPr>
              <a:t>手语工作汇报</a:t>
            </a:r>
            <a:endParaRPr lang="zh-CN" altLang="en-US" sz="40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3" name="文本框 2"/>
          <p:cNvSpPr txBox="1"/>
          <p:nvPr/>
        </p:nvSpPr>
        <p:spPr>
          <a:xfrm>
            <a:off x="997124" y="4220410"/>
            <a:ext cx="7128792" cy="830997"/>
          </a:xfrm>
          <a:prstGeom prst="rect">
            <a:avLst/>
          </a:prstGeom>
          <a:noFill/>
        </p:spPr>
        <p:txBody>
          <a:bodyPr wrap="square" rtlCol="0">
            <a:spAutoFit/>
          </a:bodyPr>
          <a:lstStyle/>
          <a:p>
            <a:pPr algn="ctr"/>
            <a:r>
              <a:rPr lang="zh-CN" altLang="en-US" sz="2400" b="1" dirty="0">
                <a:latin typeface="Times New Roman" panose="02020603050405020304" pitchFamily="18" charset="0"/>
                <a:ea typeface="Times New Roman" panose="02020603050405020304" pitchFamily="18" charset="0"/>
                <a:cs typeface="Times New Roman" panose="02020603050405020304" pitchFamily="18" charset="0"/>
              </a:rPr>
              <a:t>刘冬冬</a:t>
            </a:r>
            <a:endParaRPr lang="en-US" altLang="zh-CN" sz="2400" b="1" dirty="0">
              <a:latin typeface="Times New Roman" panose="02020603050405020304" pitchFamily="18" charset="0"/>
              <a:ea typeface="Times New Roman" panose="02020603050405020304" pitchFamily="18" charset="0"/>
              <a:cs typeface="Times New Roman" panose="02020603050405020304" pitchFamily="18" charset="0"/>
            </a:endParaRPr>
          </a:p>
          <a:p>
            <a:pPr algn="ctr"/>
            <a:r>
              <a:rPr lang="en-US" altLang="zh-CN" sz="2400" b="1" dirty="0">
                <a:latin typeface="Times New Roman" panose="02020603050405020304" pitchFamily="18" charset="0"/>
                <a:ea typeface="Times New Roman" panose="02020603050405020304" pitchFamily="18" charset="0"/>
                <a:cs typeface="Times New Roman" panose="02020603050405020304" pitchFamily="18" charset="0"/>
              </a:rPr>
              <a:t>2020.6.20</a:t>
            </a:r>
            <a:endParaRPr lang="zh-CN" altLang="en-US" sz="2400" b="1" dirty="0">
              <a:latin typeface="Times New Roman" panose="02020603050405020304" pitchFamily="18" charset="0"/>
              <a:ea typeface="Times New Roman" panose="02020603050405020304" pitchFamily="18" charset="0"/>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407931" y="980728"/>
            <a:ext cx="8072493" cy="701731"/>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en-US" altLang="zh-CN" b="1" dirty="0">
                <a:latin typeface="微软雅黑" panose="020B0503020204020204" pitchFamily="34" charset="-122"/>
                <a:ea typeface="微软雅黑" panose="020B0503020204020204" pitchFamily="34" charset="-122"/>
              </a:rPr>
              <a:t>R2</a:t>
            </a:r>
            <a:r>
              <a:rPr lang="zh-CN" altLang="en-US" b="1" dirty="0">
                <a:latin typeface="微软雅黑" panose="020B0503020204020204" pitchFamily="34" charset="-122"/>
                <a:ea typeface="微软雅黑" panose="020B0503020204020204" pitchFamily="34" charset="-122"/>
              </a:rPr>
              <a:t>定值电阻选值</a:t>
            </a:r>
            <a:endParaRPr lang="en-US" altLang="zh-CN" b="1"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endParaRPr lang="en-US" altLang="zh-CN"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407931" y="2494939"/>
            <a:ext cx="3456384" cy="936104"/>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当</a:t>
            </a:r>
            <a:r>
              <a:rPr lang="en-US" altLang="zh-CN" b="1" dirty="0">
                <a:solidFill>
                  <a:schemeClr val="tx1"/>
                </a:solidFill>
                <a:latin typeface="Times New Roman" panose="02020603050405020304" pitchFamily="18" charset="0"/>
                <a:cs typeface="Times New Roman" panose="02020603050405020304" pitchFamily="18" charset="0"/>
              </a:rPr>
              <a:t>R1/R2 </a:t>
            </a:r>
            <a:r>
              <a:rPr lang="zh-CN" altLang="en-US" b="1" dirty="0">
                <a:solidFill>
                  <a:schemeClr val="tx1"/>
                </a:solidFill>
                <a:latin typeface="Times New Roman" panose="02020603050405020304" pitchFamily="18" charset="0"/>
                <a:cs typeface="Times New Roman" panose="02020603050405020304" pitchFamily="18" charset="0"/>
              </a:rPr>
              <a:t>的值越小，</a:t>
            </a:r>
            <a:r>
              <a:rPr lang="en-US" altLang="zh-CN" b="1" dirty="0" err="1">
                <a:solidFill>
                  <a:schemeClr val="tx1"/>
                </a:solidFill>
                <a:latin typeface="Times New Roman" panose="02020603050405020304" pitchFamily="18" charset="0"/>
                <a:cs typeface="Times New Roman" panose="02020603050405020304" pitchFamily="18" charset="0"/>
              </a:rPr>
              <a:t>V_out</a:t>
            </a:r>
            <a:r>
              <a:rPr lang="en-US" altLang="zh-CN" b="1" dirty="0">
                <a:solidFill>
                  <a:schemeClr val="tx1"/>
                </a:solidFill>
                <a:latin typeface="Times New Roman" panose="02020603050405020304" pitchFamily="18" charset="0"/>
                <a:cs typeface="Times New Roman" panose="02020603050405020304" pitchFamily="18" charset="0"/>
              </a:rPr>
              <a:t> </a:t>
            </a:r>
            <a:r>
              <a:rPr lang="zh-CN" altLang="en-US" b="1" dirty="0">
                <a:solidFill>
                  <a:schemeClr val="tx1"/>
                </a:solidFill>
                <a:latin typeface="Times New Roman" panose="02020603050405020304" pitchFamily="18" charset="0"/>
                <a:cs typeface="Times New Roman" panose="02020603050405020304" pitchFamily="18" charset="0"/>
              </a:rPr>
              <a:t>区分度越大，其中</a:t>
            </a:r>
            <a:r>
              <a:rPr lang="en-US" altLang="zh-CN" b="1" dirty="0">
                <a:solidFill>
                  <a:schemeClr val="tx1"/>
                </a:solidFill>
                <a:latin typeface="Times New Roman" panose="02020603050405020304" pitchFamily="18" charset="0"/>
                <a:cs typeface="Times New Roman" panose="02020603050405020304" pitchFamily="18" charset="0"/>
              </a:rPr>
              <a:t>R1=[7k~30k</a:t>
            </a:r>
            <a:r>
              <a:rPr lang="zh-CN" altLang="en-US" b="1" dirty="0">
                <a:solidFill>
                  <a:schemeClr val="tx1"/>
                </a:solidFill>
                <a:latin typeface="Times New Roman" panose="02020603050405020304" pitchFamily="18" charset="0"/>
                <a:cs typeface="Times New Roman" panose="02020603050405020304" pitchFamily="18" charset="0"/>
              </a:rPr>
              <a:t>欧</a:t>
            </a:r>
            <a:r>
              <a:rPr lang="en-US" altLang="zh-CN" b="1"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grpSp>
        <p:nvGrpSpPr>
          <p:cNvPr id="5" name="组合 4"/>
          <p:cNvGrpSpPr/>
          <p:nvPr/>
        </p:nvGrpSpPr>
        <p:grpSpPr>
          <a:xfrm>
            <a:off x="6669859" y="692696"/>
            <a:ext cx="2474141" cy="4041740"/>
            <a:chOff x="5381765" y="980728"/>
            <a:chExt cx="2511920" cy="4246682"/>
          </a:xfrm>
        </p:grpSpPr>
        <p:cxnSp>
          <p:nvCxnSpPr>
            <p:cNvPr id="11" name="直接连接符 10"/>
            <p:cNvCxnSpPr/>
            <p:nvPr/>
          </p:nvCxnSpPr>
          <p:spPr>
            <a:xfrm>
              <a:off x="5820410" y="1381125"/>
              <a:ext cx="473075" cy="19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26" idx="0"/>
            </p:cNvCxnSpPr>
            <p:nvPr/>
          </p:nvCxnSpPr>
          <p:spPr>
            <a:xfrm>
              <a:off x="6039733" y="1368787"/>
              <a:ext cx="1" cy="34705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881301" y="1710700"/>
              <a:ext cx="316865" cy="10858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7" name="直接连接符 16"/>
            <p:cNvCxnSpPr/>
            <p:nvPr/>
          </p:nvCxnSpPr>
          <p:spPr>
            <a:xfrm flipH="1">
              <a:off x="6039698" y="2796550"/>
              <a:ext cx="70" cy="8190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886809" y="3615589"/>
              <a:ext cx="305848" cy="8013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9" name="直接连接符 18"/>
            <p:cNvCxnSpPr/>
            <p:nvPr/>
          </p:nvCxnSpPr>
          <p:spPr>
            <a:xfrm flipH="1">
              <a:off x="6036379" y="4416898"/>
              <a:ext cx="6708" cy="4224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038215" y="3326165"/>
              <a:ext cx="868045" cy="25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185948" y="2115617"/>
              <a:ext cx="1574800" cy="38805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Flex</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6318885" y="3930015"/>
              <a:ext cx="1574800" cy="388059"/>
            </a:xfrm>
            <a:prstGeom prst="rect">
              <a:avLst/>
            </a:prstGeom>
            <a:noFill/>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graphicFrame>
          <p:nvGraphicFramePr>
            <p:cNvPr id="23" name="对象 22">
              <a:hlinkClick r:id="" action="ppaction://ole?verb=0"/>
            </p:cNvPr>
            <p:cNvGraphicFramePr>
              <a:graphicFrameLocks noChangeAspect="1"/>
            </p:cNvGraphicFramePr>
            <p:nvPr/>
          </p:nvGraphicFramePr>
          <p:xfrm>
            <a:off x="6697701" y="2191276"/>
            <a:ext cx="274955" cy="335280"/>
          </p:xfrm>
          <a:graphic>
            <a:graphicData uri="http://schemas.openxmlformats.org/presentationml/2006/ole">
              <mc:AlternateContent xmlns:mc="http://schemas.openxmlformats.org/markup-compatibility/2006">
                <mc:Choice xmlns:v="urn:schemas-microsoft-com:vml" Requires="v">
                  <p:oleObj spid="_x0000_s3215" name="" r:id="rId1" imgW="177165" imgH="215900" progId="Equation.KSEE3">
                    <p:embed/>
                  </p:oleObj>
                </mc:Choice>
                <mc:Fallback>
                  <p:oleObj name="" r:id="rId1" imgW="177165" imgH="215900" progId="Equation.KSEE3">
                    <p:embed/>
                    <p:pic>
                      <p:nvPicPr>
                        <p:cNvPr id="0" name="对象 22">
                          <a:hlinkClick r:id="" action="ppaction://ole?verb=0"/>
                        </p:cNvPr>
                        <p:cNvPicPr/>
                        <p:nvPr/>
                      </p:nvPicPr>
                      <p:blipFill>
                        <a:blip r:embed="rId2"/>
                        <a:stretch>
                          <a:fillRect/>
                        </a:stretch>
                      </p:blipFill>
                      <p:spPr>
                        <a:xfrm>
                          <a:off x="6697701" y="2191276"/>
                          <a:ext cx="274955" cy="335280"/>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6332163" y="4007098"/>
            <a:ext cx="295910" cy="335280"/>
          </p:xfrm>
          <a:graphic>
            <a:graphicData uri="http://schemas.openxmlformats.org/presentationml/2006/ole">
              <mc:AlternateContent xmlns:mc="http://schemas.openxmlformats.org/markup-compatibility/2006">
                <mc:Choice xmlns:v="urn:schemas-microsoft-com:vml" Requires="v">
                  <p:oleObj spid="_x0000_s3216" name="" r:id="rId3" imgW="190500" imgH="215900" progId="Equation.KSEE3">
                    <p:embed/>
                  </p:oleObj>
                </mc:Choice>
                <mc:Fallback>
                  <p:oleObj name="" r:id="rId3" imgW="190500" imgH="215900" progId="Equation.KSEE3">
                    <p:embed/>
                    <p:pic>
                      <p:nvPicPr>
                        <p:cNvPr id="0" name="对象 23">
                          <a:hlinkClick r:id="" action="ppaction://ole?verb=0"/>
                        </p:cNvPr>
                        <p:cNvPicPr/>
                        <p:nvPr/>
                      </p:nvPicPr>
                      <p:blipFill>
                        <a:blip r:embed="rId4"/>
                        <a:stretch>
                          <a:fillRect/>
                        </a:stretch>
                      </p:blipFill>
                      <p:spPr>
                        <a:xfrm>
                          <a:off x="6332163" y="4007098"/>
                          <a:ext cx="295910" cy="335280"/>
                        </a:xfrm>
                        <a:prstGeom prst="rect">
                          <a:avLst/>
                        </a:prstGeom>
                      </p:spPr>
                    </p:pic>
                  </p:oleObj>
                </mc:Fallback>
              </mc:AlternateContent>
            </a:graphicData>
          </a:graphic>
        </p:graphicFrame>
        <p:sp>
          <p:nvSpPr>
            <p:cNvPr id="25" name="文本框 24"/>
            <p:cNvSpPr txBox="1"/>
            <p:nvPr/>
          </p:nvSpPr>
          <p:spPr>
            <a:xfrm>
              <a:off x="5381765" y="980728"/>
              <a:ext cx="1315935" cy="38805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Vin)</a:t>
              </a:r>
              <a:endParaRPr lang="en-US" altLang="zh-CN"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5674195" y="4839351"/>
              <a:ext cx="731076" cy="38805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GND</a:t>
              </a:r>
              <a:endParaRPr lang="en-US" altLang="zh-CN"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039734" y="2947869"/>
              <a:ext cx="1842710" cy="388059"/>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模拟接口</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err="1">
                  <a:solidFill>
                    <a:srgbClr val="FF0000"/>
                  </a:solidFill>
                  <a:latin typeface="微软雅黑" panose="020B0503020204020204" pitchFamily="34" charset="-122"/>
                  <a:ea typeface="微软雅黑" panose="020B0503020204020204" pitchFamily="34" charset="-122"/>
                </a:rPr>
                <a:t>Vout</a:t>
              </a:r>
              <a:r>
                <a:rPr lang="en-US" altLang="zh-CN" dirty="0">
                  <a:solidFill>
                    <a:srgbClr val="FF0000"/>
                  </a:solidFill>
                  <a:latin typeface="微软雅黑" panose="020B0503020204020204" pitchFamily="34" charset="-122"/>
                  <a:ea typeface="微软雅黑" panose="020B0503020204020204" pitchFamily="34" charset="-122"/>
                </a:rPr>
                <a: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405270" y="3931439"/>
              <a:ext cx="1338580" cy="38805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Ldd:10k</a:t>
              </a:r>
              <a:endParaRPr lang="en-US" altLang="zh-CN" dirty="0">
                <a:latin typeface="微软雅黑" panose="020B0503020204020204" pitchFamily="34" charset="-122"/>
                <a:ea typeface="微软雅黑" panose="020B0503020204020204" pitchFamily="34" charset="-122"/>
              </a:endParaRPr>
            </a:p>
          </p:txBody>
        </p:sp>
      </p:grpSp>
      <p:graphicFrame>
        <p:nvGraphicFramePr>
          <p:cNvPr id="35" name="对象 34">
            <a:hlinkClick r:id="" action="ppaction://ole?verb=0"/>
          </p:cNvPr>
          <p:cNvGraphicFramePr>
            <a:graphicFrameLocks noChangeAspect="1"/>
          </p:cNvGraphicFramePr>
          <p:nvPr/>
        </p:nvGraphicFramePr>
        <p:xfrm>
          <a:off x="509373" y="1565996"/>
          <a:ext cx="2237740" cy="808990"/>
        </p:xfrm>
        <a:graphic>
          <a:graphicData uri="http://schemas.openxmlformats.org/presentationml/2006/ole">
            <mc:AlternateContent xmlns:mc="http://schemas.openxmlformats.org/markup-compatibility/2006">
              <mc:Choice xmlns:v="urn:schemas-microsoft-com:vml" Requires="v">
                <p:oleObj spid="_x0000_s3217" name="" r:id="rId5" imgW="1193800" imgH="431800" progId="Equation.KSEE3">
                  <p:embed/>
                </p:oleObj>
              </mc:Choice>
              <mc:Fallback>
                <p:oleObj name="" r:id="rId5" imgW="1193800" imgH="431800" progId="Equation.KSEE3">
                  <p:embed/>
                  <p:pic>
                    <p:nvPicPr>
                      <p:cNvPr id="0" name="对象 34">
                        <a:hlinkClick r:id="" action="ppaction://ole?verb=0"/>
                      </p:cNvPr>
                      <p:cNvPicPr/>
                      <p:nvPr/>
                    </p:nvPicPr>
                    <p:blipFill>
                      <a:blip r:embed="rId6"/>
                      <a:stretch>
                        <a:fillRect/>
                      </a:stretch>
                    </p:blipFill>
                    <p:spPr>
                      <a:xfrm>
                        <a:off x="509373" y="1565996"/>
                        <a:ext cx="2237740" cy="808990"/>
                      </a:xfrm>
                      <a:prstGeom prst="rect">
                        <a:avLst/>
                      </a:prstGeom>
                    </p:spPr>
                  </p:pic>
                </p:oleObj>
              </mc:Fallback>
            </mc:AlternateContent>
          </a:graphicData>
        </a:graphic>
      </p:graphicFrame>
      <p:pic>
        <p:nvPicPr>
          <p:cNvPr id="38" name="图片 37"/>
          <p:cNvPicPr>
            <a:picLocks noChangeAspect="1"/>
          </p:cNvPicPr>
          <p:nvPr/>
        </p:nvPicPr>
        <p:blipFill>
          <a:blip r:embed="rId7">
            <a:clrChange>
              <a:clrFrom>
                <a:srgbClr val="FFFFFF"/>
              </a:clrFrom>
              <a:clrTo>
                <a:srgbClr val="FFFFFF">
                  <a:alpha val="0"/>
                </a:srgbClr>
              </a:clrTo>
            </a:clrChange>
          </a:blip>
          <a:stretch>
            <a:fillRect/>
          </a:stretch>
        </p:blipFill>
        <p:spPr>
          <a:xfrm>
            <a:off x="4505062" y="3209849"/>
            <a:ext cx="1596529" cy="1489839"/>
          </a:xfrm>
          <a:prstGeom prst="rect">
            <a:avLst/>
          </a:prstGeom>
        </p:spPr>
      </p:pic>
      <p:sp>
        <p:nvSpPr>
          <p:cNvPr id="39" name="燕尾形箭头 38"/>
          <p:cNvSpPr/>
          <p:nvPr/>
        </p:nvSpPr>
        <p:spPr>
          <a:xfrm>
            <a:off x="4208062" y="3784103"/>
            <a:ext cx="360040" cy="2160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圆角矩形 28"/>
          <p:cNvSpPr/>
          <p:nvPr/>
        </p:nvSpPr>
        <p:spPr>
          <a:xfrm>
            <a:off x="4466235" y="2214156"/>
            <a:ext cx="2160240" cy="720080"/>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rgbClr val="FF0000"/>
                </a:solidFill>
                <a:latin typeface="Times New Roman" panose="02020603050405020304" pitchFamily="18" charset="0"/>
                <a:cs typeface="Times New Roman" panose="02020603050405020304" pitchFamily="18" charset="0"/>
              </a:rPr>
              <a:t>Vout</a:t>
            </a:r>
            <a:r>
              <a:rPr lang="zh-CN" altLang="en-US" b="1" dirty="0">
                <a:solidFill>
                  <a:srgbClr val="FF0000"/>
                </a:solidFill>
                <a:latin typeface="Times New Roman" panose="02020603050405020304" pitchFamily="18" charset="0"/>
                <a:cs typeface="Times New Roman" panose="02020603050405020304" pitchFamily="18" charset="0"/>
              </a:rPr>
              <a:t>另一端是</a:t>
            </a:r>
            <a:r>
              <a:rPr lang="en-US" altLang="zh-CN" b="1" dirty="0">
                <a:solidFill>
                  <a:srgbClr val="FF0000"/>
                </a:solidFill>
                <a:latin typeface="Times New Roman" panose="02020603050405020304" pitchFamily="18" charset="0"/>
                <a:cs typeface="Times New Roman" panose="02020603050405020304" pitchFamily="18" charset="0"/>
              </a:rPr>
              <a:t>GND</a:t>
            </a:r>
            <a:r>
              <a:rPr lang="zh-CN" altLang="en-US" b="1" dirty="0">
                <a:solidFill>
                  <a:srgbClr val="FF0000"/>
                </a:solidFill>
                <a:latin typeface="Times New Roman" panose="02020603050405020304" pitchFamily="18" charset="0"/>
                <a:cs typeface="Times New Roman" panose="02020603050405020304" pitchFamily="18" charset="0"/>
              </a:rPr>
              <a:t>，相当于测</a:t>
            </a:r>
            <a:r>
              <a:rPr lang="en-US" altLang="zh-CN" b="1" dirty="0">
                <a:solidFill>
                  <a:srgbClr val="FF0000"/>
                </a:solidFill>
                <a:latin typeface="Times New Roman" panose="02020603050405020304" pitchFamily="18" charset="0"/>
                <a:cs typeface="Times New Roman" panose="02020603050405020304" pitchFamily="18" charset="0"/>
              </a:rPr>
              <a:t>R2</a:t>
            </a:r>
            <a:r>
              <a:rPr lang="zh-CN" altLang="en-US" b="1" dirty="0">
                <a:solidFill>
                  <a:srgbClr val="FF0000"/>
                </a:solidFill>
                <a:latin typeface="Times New Roman" panose="02020603050405020304" pitchFamily="18" charset="0"/>
                <a:cs typeface="Times New Roman" panose="02020603050405020304" pitchFamily="18" charset="0"/>
              </a:rPr>
              <a:t>的电压</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 name="下箭头 1"/>
          <p:cNvSpPr/>
          <p:nvPr/>
        </p:nvSpPr>
        <p:spPr>
          <a:xfrm rot="7339401">
            <a:off x="6829649" y="2287311"/>
            <a:ext cx="256485" cy="782523"/>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404482" y="925860"/>
            <a:ext cx="4577194" cy="1034129"/>
          </a:xfrm>
          <a:prstGeom prst="rect">
            <a:avLst/>
          </a:prstGeom>
          <a:noFill/>
        </p:spPr>
        <p:txBody>
          <a:bodyPr wrap="square">
            <a:spAutoFit/>
          </a:bodyPr>
          <a:lstStyle/>
          <a:p>
            <a:pPr lvl="1">
              <a:spcBef>
                <a:spcPct val="20000"/>
              </a:spcBef>
              <a:buSzPct val="80000"/>
              <a:defRPr/>
            </a:pPr>
            <a:r>
              <a:rPr lang="zh-CN" altLang="en-US" dirty="0">
                <a:solidFill>
                  <a:srgbClr val="FF0000"/>
                </a:solidFill>
                <a:latin typeface="微软雅黑" panose="020B0503020204020204" pitchFamily="34" charset="-122"/>
                <a:ea typeface="微软雅黑" panose="020B0503020204020204" pitchFamily="34" charset="-122"/>
              </a:rPr>
              <a:t>限制条件：</a:t>
            </a:r>
            <a:r>
              <a:rPr lang="en-US" altLang="zh-CN" dirty="0">
                <a:solidFill>
                  <a:srgbClr val="FF0000"/>
                </a:solidFill>
                <a:latin typeface="微软雅黑" panose="020B0503020204020204" pitchFamily="34" charset="-122"/>
                <a:ea typeface="微软雅黑" panose="020B0503020204020204" pitchFamily="34" charset="-122"/>
              </a:rPr>
              <a:t>P=U*U/R; </a:t>
            </a:r>
            <a:r>
              <a:rPr lang="zh-CN" altLang="en-US" dirty="0">
                <a:solidFill>
                  <a:srgbClr val="FF0000"/>
                </a:solidFill>
                <a:latin typeface="微软雅黑" panose="020B0503020204020204" pitchFamily="34" charset="-122"/>
                <a:ea typeface="微软雅黑" panose="020B0503020204020204" pitchFamily="34" charset="-122"/>
              </a:rPr>
              <a:t>功率满足；</a:t>
            </a:r>
            <a:endParaRPr lang="en-US" altLang="zh-CN" dirty="0">
              <a:solidFill>
                <a:srgbClr val="FF0000"/>
              </a:solidFill>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en-US" altLang="zh-CN" dirty="0">
                <a:solidFill>
                  <a:srgbClr val="FF0000"/>
                </a:solidFill>
                <a:latin typeface="微软雅黑" panose="020B0503020204020204" pitchFamily="34" charset="-122"/>
                <a:ea typeface="微软雅黑" panose="020B0503020204020204" pitchFamily="34" charset="-122"/>
              </a:rPr>
              <a:t>0.5w continuous; 1w peak;</a:t>
            </a:r>
            <a:endParaRPr lang="en-US" altLang="zh-CN" dirty="0">
              <a:solidFill>
                <a:srgbClr val="FF0000"/>
              </a:solidFill>
              <a:latin typeface="微软雅黑" panose="020B0503020204020204" pitchFamily="34" charset="-122"/>
              <a:ea typeface="微软雅黑" panose="020B0503020204020204" pitchFamily="34" charset="-122"/>
            </a:endParaRPr>
          </a:p>
          <a:p>
            <a:pPr marL="800100" lvl="1" indent="-342900">
              <a:spcBef>
                <a:spcPct val="20000"/>
              </a:spcBef>
              <a:buSzPct val="80000"/>
              <a:buFont typeface="Wingdings" panose="05000000000000000000" pitchFamily="2" charset="2"/>
              <a:buChar char="l"/>
              <a:defRPr/>
            </a:pPr>
            <a:r>
              <a:rPr lang="en-US" altLang="zh-CN" dirty="0">
                <a:solidFill>
                  <a:srgbClr val="FF0000"/>
                </a:solidFill>
                <a:latin typeface="微软雅黑" panose="020B0503020204020204" pitchFamily="34" charset="-122"/>
                <a:ea typeface="微软雅黑" panose="020B0503020204020204" pitchFamily="34" charset="-122"/>
              </a:rPr>
              <a:t>R1</a:t>
            </a:r>
            <a:r>
              <a:rPr lang="zh-CN" altLang="en-US" dirty="0">
                <a:solidFill>
                  <a:srgbClr val="FF0000"/>
                </a:solidFill>
                <a:latin typeface="微软雅黑" panose="020B0503020204020204" pitchFamily="34" charset="-122"/>
                <a:ea typeface="微软雅黑" panose="020B0503020204020204" pitchFamily="34" charset="-122"/>
              </a:rPr>
              <a:t>变化的时候，</a:t>
            </a:r>
            <a:r>
              <a:rPr lang="en-US" altLang="zh-CN" dirty="0" err="1">
                <a:solidFill>
                  <a:srgbClr val="FF0000"/>
                </a:solidFill>
                <a:latin typeface="微软雅黑" panose="020B0503020204020204" pitchFamily="34" charset="-122"/>
                <a:ea typeface="微软雅黑" panose="020B0503020204020204" pitchFamily="34" charset="-122"/>
              </a:rPr>
              <a:t>Vout</a:t>
            </a:r>
            <a:r>
              <a:rPr lang="zh-CN" altLang="en-US" dirty="0">
                <a:solidFill>
                  <a:srgbClr val="FF0000"/>
                </a:solidFill>
                <a:latin typeface="微软雅黑" panose="020B0503020204020204" pitchFamily="34" charset="-122"/>
                <a:ea typeface="微软雅黑" panose="020B0503020204020204" pitchFamily="34" charset="-122"/>
              </a:rPr>
              <a:t>变化最明显；</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32" name="文本框 31"/>
          <p:cNvSpPr txBox="1"/>
          <p:nvPr/>
        </p:nvSpPr>
        <p:spPr>
          <a:xfrm>
            <a:off x="5120629" y="3467584"/>
            <a:ext cx="1689941" cy="646331"/>
          </a:xfrm>
          <a:prstGeom prst="rect">
            <a:avLst/>
          </a:prstGeom>
          <a:noFill/>
        </p:spPr>
        <p:txBody>
          <a:bodyPr wrap="square">
            <a:spAutoFit/>
          </a:bodyPr>
          <a:lstStyle/>
          <a:p>
            <a:r>
              <a:rPr lang="en-US" altLang="zh-CN" b="1" dirty="0" err="1">
                <a:solidFill>
                  <a:schemeClr val="tx1"/>
                </a:solidFill>
                <a:latin typeface="Times New Roman" panose="02020603050405020304" pitchFamily="18" charset="0"/>
                <a:cs typeface="Times New Roman" panose="02020603050405020304" pitchFamily="18" charset="0"/>
              </a:rPr>
              <a:t>Vout</a:t>
            </a:r>
            <a:r>
              <a:rPr lang="zh-CN" altLang="en-US" b="1" dirty="0">
                <a:solidFill>
                  <a:schemeClr val="tx1"/>
                </a:solidFill>
                <a:latin typeface="Times New Roman" panose="02020603050405020304" pitchFamily="18" charset="0"/>
                <a:cs typeface="Times New Roman" panose="02020603050405020304" pitchFamily="18" charset="0"/>
              </a:rPr>
              <a:t>电压随</a:t>
            </a:r>
            <a:r>
              <a:rPr lang="en-US" altLang="zh-CN" b="1" dirty="0">
                <a:solidFill>
                  <a:schemeClr val="tx1"/>
                </a:solidFill>
                <a:latin typeface="Times New Roman" panose="02020603050405020304" pitchFamily="18" charset="0"/>
                <a:cs typeface="Times New Roman" panose="02020603050405020304" pitchFamily="18" charset="0"/>
              </a:rPr>
              <a:t>R1</a:t>
            </a:r>
            <a:r>
              <a:rPr lang="zh-CN" altLang="en-US" b="1" dirty="0">
                <a:solidFill>
                  <a:schemeClr val="tx1"/>
                </a:solidFill>
                <a:latin typeface="Times New Roman" panose="02020603050405020304" pitchFamily="18" charset="0"/>
                <a:cs typeface="Times New Roman" panose="02020603050405020304" pitchFamily="18" charset="0"/>
              </a:rPr>
              <a:t>增大的情况</a:t>
            </a:r>
            <a:endParaRPr lang="zh-CN" altLang="en-US" dirty="0"/>
          </a:p>
        </p:txBody>
      </p:sp>
      <p:pic>
        <p:nvPicPr>
          <p:cNvPr id="8" name="图片 7"/>
          <p:cNvPicPr>
            <a:picLocks noChangeAspect="1"/>
          </p:cNvPicPr>
          <p:nvPr/>
        </p:nvPicPr>
        <p:blipFill>
          <a:blip r:embed="rId8"/>
          <a:stretch>
            <a:fillRect/>
          </a:stretch>
        </p:blipFill>
        <p:spPr>
          <a:xfrm>
            <a:off x="-66938" y="4907872"/>
            <a:ext cx="9144000" cy="515815"/>
          </a:xfrm>
          <a:prstGeom prst="rect">
            <a:avLst/>
          </a:prstGeom>
        </p:spPr>
      </p:pic>
      <p:pic>
        <p:nvPicPr>
          <p:cNvPr id="13" name="图片 12"/>
          <p:cNvPicPr>
            <a:picLocks noChangeAspect="1"/>
          </p:cNvPicPr>
          <p:nvPr/>
        </p:nvPicPr>
        <p:blipFill>
          <a:blip r:embed="rId9"/>
          <a:stretch>
            <a:fillRect/>
          </a:stretch>
        </p:blipFill>
        <p:spPr>
          <a:xfrm>
            <a:off x="46157" y="5474801"/>
            <a:ext cx="4161905" cy="666667"/>
          </a:xfrm>
          <a:prstGeom prst="rect">
            <a:avLst/>
          </a:prstGeom>
        </p:spPr>
      </p:pic>
      <p:pic>
        <p:nvPicPr>
          <p:cNvPr id="33" name="图片 32"/>
          <p:cNvPicPr>
            <a:picLocks noChangeAspect="1"/>
          </p:cNvPicPr>
          <p:nvPr/>
        </p:nvPicPr>
        <p:blipFill>
          <a:blip r:embed="rId10"/>
          <a:stretch>
            <a:fillRect/>
          </a:stretch>
        </p:blipFill>
        <p:spPr>
          <a:xfrm>
            <a:off x="1438093" y="6159649"/>
            <a:ext cx="6733333" cy="657143"/>
          </a:xfrm>
          <a:prstGeom prst="rect">
            <a:avLst/>
          </a:prstGeom>
        </p:spPr>
      </p:pic>
      <p:pic>
        <p:nvPicPr>
          <p:cNvPr id="37" name="图片 36"/>
          <p:cNvPicPr>
            <a:picLocks noChangeAspect="1"/>
          </p:cNvPicPr>
          <p:nvPr/>
        </p:nvPicPr>
        <p:blipFill>
          <a:blip r:embed="rId11"/>
          <a:stretch>
            <a:fillRect/>
          </a:stretch>
        </p:blipFill>
        <p:spPr>
          <a:xfrm>
            <a:off x="226910" y="3797192"/>
            <a:ext cx="3580952" cy="1028571"/>
          </a:xfrm>
          <a:prstGeom prst="rect">
            <a:avLst/>
          </a:prstGeom>
        </p:spPr>
      </p:pic>
      <p:pic>
        <p:nvPicPr>
          <p:cNvPr id="42" name="图片 41"/>
          <p:cNvPicPr>
            <a:picLocks noChangeAspect="1"/>
          </p:cNvPicPr>
          <p:nvPr/>
        </p:nvPicPr>
        <p:blipFill>
          <a:blip r:embed="rId12"/>
          <a:stretch>
            <a:fillRect/>
          </a:stretch>
        </p:blipFill>
        <p:spPr>
          <a:xfrm>
            <a:off x="204137" y="6696538"/>
            <a:ext cx="9144000" cy="616449"/>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数据拟合</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3" name="图片 22"/>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9369" y="937549"/>
            <a:ext cx="4557524" cy="3042780"/>
          </a:xfrm>
          <a:prstGeom prst="rect">
            <a:avLst/>
          </a:prstGeom>
          <a:ln>
            <a:noFill/>
          </a:ln>
          <a:effectLst>
            <a:outerShdw blurRad="292100" dist="139700" dir="2700000" algn="tl" rotWithShape="0">
              <a:srgbClr val="333333">
                <a:alpha val="65000"/>
              </a:srgbClr>
            </a:outerShdw>
          </a:effectLst>
        </p:spPr>
      </p:pic>
      <p:sp>
        <p:nvSpPr>
          <p:cNvPr id="34" name="圆角矩形 14"/>
          <p:cNvSpPr/>
          <p:nvPr/>
        </p:nvSpPr>
        <p:spPr>
          <a:xfrm>
            <a:off x="1713727" y="1120830"/>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滑动平均</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25" name="图片 2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417106" y="937549"/>
            <a:ext cx="4382177" cy="2996952"/>
          </a:xfrm>
          <a:prstGeom prst="rect">
            <a:avLst/>
          </a:prstGeom>
          <a:ln>
            <a:noFill/>
          </a:ln>
          <a:effectLst>
            <a:outerShdw blurRad="292100" dist="139700" dir="2700000" algn="tl" rotWithShape="0">
              <a:srgbClr val="333333">
                <a:alpha val="65000"/>
              </a:srgbClr>
            </a:outerShdw>
          </a:effectLst>
        </p:spPr>
      </p:pic>
      <p:sp>
        <p:nvSpPr>
          <p:cNvPr id="35" name="圆角矩形 14"/>
          <p:cNvSpPr/>
          <p:nvPr/>
        </p:nvSpPr>
        <p:spPr>
          <a:xfrm>
            <a:off x="6259467" y="1120830"/>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Kalman</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27" name="图片 26"/>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7504" y="3934613"/>
            <a:ext cx="4737671" cy="2576190"/>
          </a:xfrm>
          <a:prstGeom prst="rect">
            <a:avLst/>
          </a:prstGeom>
          <a:ln>
            <a:noFill/>
          </a:ln>
          <a:effectLst>
            <a:outerShdw blurRad="292100" dist="139700" dir="2700000" algn="tl" rotWithShape="0">
              <a:srgbClr val="333333">
                <a:alpha val="65000"/>
              </a:srgbClr>
            </a:outerShdw>
          </a:effectLst>
        </p:spPr>
      </p:pic>
      <p:sp>
        <p:nvSpPr>
          <p:cNvPr id="36" name="圆角矩形 14"/>
          <p:cNvSpPr/>
          <p:nvPr/>
        </p:nvSpPr>
        <p:spPr>
          <a:xfrm>
            <a:off x="1713726" y="3966213"/>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UKF</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37" name="图片 3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61122" y="3934612"/>
            <a:ext cx="4382176" cy="2667259"/>
          </a:xfrm>
          <a:prstGeom prst="rect">
            <a:avLst/>
          </a:prstGeom>
          <a:ln>
            <a:noFill/>
          </a:ln>
          <a:effectLst>
            <a:outerShdw blurRad="292100" dist="139700" dir="2700000" algn="tl" rotWithShape="0">
              <a:srgbClr val="333333">
                <a:alpha val="65000"/>
              </a:srgbClr>
            </a:outerShdw>
          </a:effectLst>
        </p:spPr>
      </p:pic>
      <p:sp>
        <p:nvSpPr>
          <p:cNvPr id="38" name="圆角矩形 14"/>
          <p:cNvSpPr/>
          <p:nvPr/>
        </p:nvSpPr>
        <p:spPr>
          <a:xfrm>
            <a:off x="6259467" y="3934501"/>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低通滤波</a:t>
            </a:r>
            <a:endParaRPr lang="zh-CN" alt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757" y="1110457"/>
            <a:ext cx="4666300" cy="2780231"/>
          </a:xfrm>
          <a:prstGeom prst="rect">
            <a:avLst/>
          </a:prstGeom>
          <a:ln>
            <a:noFill/>
          </a:ln>
          <a:effectLst>
            <a:outerShdw blurRad="292100" dist="139700" dir="2700000" algn="tl" rotWithShape="0">
              <a:srgbClr val="333333">
                <a:alpha val="65000"/>
              </a:srgbClr>
            </a:outerShdw>
          </a:effectLst>
        </p:spPr>
      </p:pic>
      <p:pic>
        <p:nvPicPr>
          <p:cNvPr id="12" name="图片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27750" y="3734892"/>
            <a:ext cx="4504307" cy="3098759"/>
          </a:xfrm>
          <a:prstGeom prst="rect">
            <a:avLst/>
          </a:prstGeom>
          <a:ln>
            <a:noFill/>
          </a:ln>
          <a:effectLst>
            <a:outerShdw blurRad="292100" dist="139700" dir="2700000" algn="tl" rotWithShape="0">
              <a:srgbClr val="333333">
                <a:alpha val="65000"/>
              </a:srgbClr>
            </a:outerShdw>
          </a:effectLst>
        </p:spPr>
      </p:pic>
      <p:pic>
        <p:nvPicPr>
          <p:cNvPr id="10" name="图片 9"/>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37361" y="3645024"/>
            <a:ext cx="4784183" cy="3182485"/>
          </a:xfrm>
          <a:prstGeom prst="rect">
            <a:avLst/>
          </a:prstGeom>
          <a:ln>
            <a:noFill/>
          </a:ln>
          <a:effectLst>
            <a:outerShdw blurRad="292100" dist="139700" dir="2700000" algn="tl" rotWithShape="0">
              <a:srgbClr val="333333">
                <a:alpha val="65000"/>
              </a:srgbClr>
            </a:outerShdw>
          </a:effectLst>
        </p:spPr>
      </p:pic>
      <p:pic>
        <p:nvPicPr>
          <p:cNvPr id="8" name="图片 7"/>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66300" y="875815"/>
            <a:ext cx="4658228" cy="3098759"/>
          </a:xfrm>
          <a:prstGeom prst="rect">
            <a:avLst/>
          </a:prstGeom>
          <a:ln>
            <a:noFill/>
          </a:ln>
          <a:effectLst>
            <a:outerShdw blurRad="292100" dist="139700" dir="2700000" algn="tl" rotWithShape="0">
              <a:srgbClr val="333333">
                <a:alpha val="65000"/>
              </a:srgbClr>
            </a:outerShdw>
          </a:effectLst>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数据观察</a:t>
            </a:r>
            <a:r>
              <a:rPr lang="en-US" altLang="zh-CN" b="1" dirty="0">
                <a:latin typeface="微软雅黑" panose="020B0503020204020204" pitchFamily="34" charset="-122"/>
                <a:ea typeface="微软雅黑" panose="020B0503020204020204" pitchFamily="34" charset="-122"/>
              </a:rPr>
              <a:t>—</a:t>
            </a:r>
            <a:r>
              <a:rPr lang="zh-CN" altLang="en-US" b="1" dirty="0">
                <a:latin typeface="微软雅黑" panose="020B0503020204020204" pitchFamily="34" charset="-122"/>
                <a:ea typeface="微软雅黑" panose="020B0503020204020204" pitchFamily="34" charset="-122"/>
              </a:rPr>
              <a:t>不同弯曲度数电压图</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4" name="圆角矩形 14"/>
          <p:cNvSpPr/>
          <p:nvPr/>
        </p:nvSpPr>
        <p:spPr>
          <a:xfrm>
            <a:off x="1713727" y="1120830"/>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UKF</a:t>
            </a:r>
            <a:r>
              <a:rPr lang="zh-CN" altLang="en-US" b="1" dirty="0">
                <a:solidFill>
                  <a:schemeClr val="tx1"/>
                </a:solidFill>
                <a:latin typeface="Times New Roman" panose="02020603050405020304" pitchFamily="18" charset="0"/>
                <a:cs typeface="Times New Roman" panose="02020603050405020304" pitchFamily="18" charset="0"/>
              </a:rPr>
              <a:t>拟合</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5" name="圆角矩形 14"/>
          <p:cNvSpPr/>
          <p:nvPr/>
        </p:nvSpPr>
        <p:spPr>
          <a:xfrm>
            <a:off x="6259467" y="1120830"/>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180</a:t>
            </a:r>
            <a:r>
              <a:rPr lang="zh-CN" altLang="en-US" b="1" dirty="0">
                <a:solidFill>
                  <a:schemeClr val="tx1"/>
                </a:solidFill>
                <a:latin typeface="Times New Roman" panose="02020603050405020304" pitchFamily="18" charset="0"/>
                <a:cs typeface="Times New Roman" panose="02020603050405020304" pitchFamily="18" charset="0"/>
              </a:rPr>
              <a:t>度</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6" name="圆角矩形 14"/>
          <p:cNvSpPr/>
          <p:nvPr/>
        </p:nvSpPr>
        <p:spPr>
          <a:xfrm>
            <a:off x="1702870" y="3974574"/>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0</a:t>
            </a:r>
            <a:r>
              <a:rPr lang="zh-CN" altLang="en-US" b="1" dirty="0">
                <a:solidFill>
                  <a:schemeClr val="tx1"/>
                </a:solidFill>
                <a:latin typeface="Times New Roman" panose="02020603050405020304" pitchFamily="18" charset="0"/>
                <a:cs typeface="Times New Roman" panose="02020603050405020304" pitchFamily="18" charset="0"/>
              </a:rPr>
              <a:t>度</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38" name="圆角矩形 14"/>
          <p:cNvSpPr/>
          <p:nvPr/>
        </p:nvSpPr>
        <p:spPr>
          <a:xfrm>
            <a:off x="6259467" y="3934501"/>
            <a:ext cx="1339973" cy="369332"/>
          </a:xfrm>
          <a:prstGeom prst="roundRect">
            <a:avLst/>
          </a:prstGeom>
          <a:solidFill>
            <a:schemeClr val="accent6">
              <a:lumMod val="20000"/>
              <a:lumOff val="80000"/>
            </a:schemeClr>
          </a:solidFill>
          <a:ln>
            <a:prstDash val="sysDash"/>
          </a:ln>
          <a:scene3d>
            <a:camera prst="orthographicFront"/>
            <a:lightRig rig="threePt" dir="t"/>
          </a:scene3d>
          <a:sp3d>
            <a:bevelT w="139700" prst="cross"/>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a:solidFill>
                  <a:schemeClr val="tx1"/>
                </a:solidFill>
                <a:latin typeface="Times New Roman" panose="02020603050405020304" pitchFamily="18" charset="0"/>
                <a:cs typeface="Times New Roman" panose="02020603050405020304" pitchFamily="18" charset="0"/>
              </a:rPr>
              <a:t>90</a:t>
            </a:r>
            <a:r>
              <a:rPr lang="zh-CN" altLang="en-US" b="1" dirty="0">
                <a:solidFill>
                  <a:schemeClr val="tx1"/>
                </a:solidFill>
                <a:latin typeface="Times New Roman" panose="02020603050405020304" pitchFamily="18" charset="0"/>
                <a:cs typeface="Times New Roman" panose="02020603050405020304" pitchFamily="18" charset="0"/>
              </a:rPr>
              <a:t>度</a:t>
            </a:r>
            <a:endParaRPr lang="zh-CN" altLang="en-US" b="1" dirty="0">
              <a:solidFill>
                <a:schemeClr val="tx1"/>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5011" y="747656"/>
            <a:ext cx="4695063" cy="3429000"/>
          </a:xfrm>
          <a:prstGeom prst="rect">
            <a:avLst/>
          </a:prstGeom>
          <a:ln>
            <a:noFill/>
          </a:ln>
          <a:effectLst>
            <a:outerShdw blurRad="292100" dist="139700" dir="2700000" algn="tl" rotWithShape="0">
              <a:srgbClr val="333333">
                <a:alpha val="65000"/>
              </a:srgbClr>
            </a:outerShdw>
          </a:effectLst>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数据抖动分析</a:t>
            </a:r>
            <a:endParaRPr lang="en-US" altLang="zh-CN" b="1" dirty="0">
              <a:latin typeface="微软雅黑" panose="020B0503020204020204" pitchFamily="34" charset="-122"/>
              <a:ea typeface="微软雅黑" panose="020B0503020204020204" pitchFamily="34" charset="-122"/>
            </a:endParaRPr>
          </a:p>
        </p:txBody>
      </p:sp>
      <p:graphicFrame>
        <p:nvGraphicFramePr>
          <p:cNvPr id="2" name="表格 1"/>
          <p:cNvGraphicFramePr>
            <a:graphicFrameLocks noGrp="1"/>
          </p:cNvGraphicFramePr>
          <p:nvPr/>
        </p:nvGraphicFramePr>
        <p:xfrm>
          <a:off x="4643398" y="1117920"/>
          <a:ext cx="4392488" cy="2834640"/>
        </p:xfrm>
        <a:graphic>
          <a:graphicData uri="http://schemas.openxmlformats.org/drawingml/2006/table">
            <a:tbl>
              <a:tblPr firstRow="1" bandRow="1">
                <a:effectLst>
                  <a:outerShdw blurRad="50800" dist="38100" dir="5400000" algn="t" rotWithShape="0">
                    <a:prstClr val="black">
                      <a:alpha val="40000"/>
                    </a:prstClr>
                  </a:outerShdw>
                </a:effectLst>
                <a:tableStyleId>{5C22544A-7EE6-4342-B048-85BDC9FD1C3A}</a:tableStyleId>
              </a:tblPr>
              <a:tblGrid>
                <a:gridCol w="1098122"/>
                <a:gridCol w="1098122"/>
                <a:gridCol w="1098122"/>
                <a:gridCol w="1098122"/>
              </a:tblGrid>
              <a:tr h="514132">
                <a:tc>
                  <a:txBody>
                    <a:bodyPr/>
                    <a:lstStyle/>
                    <a:p>
                      <a:pPr algn="ctr"/>
                      <a:r>
                        <a:rPr lang="zh-CN" altLang="en-US" sz="1800" b="1" kern="1200" dirty="0">
                          <a:solidFill>
                            <a:schemeClr val="bg1"/>
                          </a:solidFill>
                          <a:latin typeface="Times New Roman" panose="02020603050405020304" pitchFamily="18" charset="0"/>
                          <a:ea typeface="+mn-ea"/>
                          <a:cs typeface="Times New Roman" panose="02020603050405020304" pitchFamily="18" charset="0"/>
                        </a:rPr>
                        <a:t>电阻（</a:t>
                      </a:r>
                      <a:r>
                        <a:rPr lang="en-US" altLang="zh-CN" sz="1800" b="1" kern="1200" dirty="0">
                          <a:solidFill>
                            <a:schemeClr val="bg1"/>
                          </a:solidFill>
                          <a:latin typeface="Times New Roman" panose="02020603050405020304" pitchFamily="18" charset="0"/>
                          <a:ea typeface="+mn-ea"/>
                          <a:cs typeface="Times New Roman" panose="02020603050405020304" pitchFamily="18" charset="0"/>
                        </a:rPr>
                        <a:t>k</a:t>
                      </a:r>
                      <a:r>
                        <a:rPr lang="zh-CN" altLang="en-US" sz="1800" b="1" kern="1200" dirty="0">
                          <a:solidFill>
                            <a:schemeClr val="bg1"/>
                          </a:solidFill>
                          <a:latin typeface="Times New Roman" panose="02020603050405020304" pitchFamily="18" charset="0"/>
                          <a:ea typeface="+mn-ea"/>
                          <a:cs typeface="Times New Roman" panose="02020603050405020304" pitchFamily="18" charset="0"/>
                        </a:rPr>
                        <a:t>欧姆）</a:t>
                      </a:r>
                      <a:endParaRPr lang="zh-CN" altLang="en-US" sz="1800" b="1" kern="1200" dirty="0">
                        <a:solidFill>
                          <a:schemeClr val="bg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bg1"/>
                          </a:solidFill>
                          <a:latin typeface="Times New Roman" panose="02020603050405020304" pitchFamily="18" charset="0"/>
                          <a:ea typeface="+mn-ea"/>
                          <a:cs typeface="Times New Roman" panose="02020603050405020304" pitchFamily="18" charset="0"/>
                        </a:rPr>
                        <a:t>Flex_1</a:t>
                      </a:r>
                      <a:endParaRPr lang="zh-CN" altLang="en-US" sz="1800" b="1" kern="1200" dirty="0">
                        <a:solidFill>
                          <a:schemeClr val="bg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bg1"/>
                          </a:solidFill>
                          <a:latin typeface="Times New Roman" panose="02020603050405020304" pitchFamily="18" charset="0"/>
                          <a:ea typeface="+mn-ea"/>
                          <a:cs typeface="Times New Roman" panose="02020603050405020304" pitchFamily="18" charset="0"/>
                        </a:rPr>
                        <a:t>Flex_2</a:t>
                      </a:r>
                      <a:endParaRPr lang="zh-CN" altLang="en-US" sz="1800" b="1" kern="1200" dirty="0">
                        <a:solidFill>
                          <a:schemeClr val="bg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bg1"/>
                          </a:solidFill>
                          <a:latin typeface="Times New Roman" panose="02020603050405020304" pitchFamily="18" charset="0"/>
                          <a:ea typeface="+mn-ea"/>
                          <a:cs typeface="Times New Roman" panose="02020603050405020304" pitchFamily="18" charset="0"/>
                        </a:rPr>
                        <a:t>Flex_3</a:t>
                      </a:r>
                      <a:endParaRPr lang="zh-CN" altLang="en-US" sz="1800" b="1" kern="1200" dirty="0">
                        <a:solidFill>
                          <a:schemeClr val="bg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7.8</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7.7</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30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11.6</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9.0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60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13</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11</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12.0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90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17</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13</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13.8</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120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21</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17</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16.0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r h="293790">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180</a:t>
                      </a:r>
                      <a:r>
                        <a:rPr lang="zh-CN" altLang="en-US" sz="1800" b="1" kern="1200" dirty="0">
                          <a:solidFill>
                            <a:schemeClr val="tx1"/>
                          </a:solidFill>
                          <a:latin typeface="Times New Roman" panose="02020603050405020304" pitchFamily="18" charset="0"/>
                          <a:ea typeface="+mn-ea"/>
                          <a:cs typeface="Times New Roman" panose="02020603050405020304" pitchFamily="18" charset="0"/>
                        </a:rPr>
                        <a:t>度</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30</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21</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c>
                  <a:txBody>
                    <a:bodyPr/>
                    <a:lstStyle/>
                    <a:p>
                      <a:pPr algn="ctr"/>
                      <a:r>
                        <a:rPr lang="en-US" altLang="zh-CN" sz="1800" b="1" kern="1200" dirty="0">
                          <a:solidFill>
                            <a:schemeClr val="tx1"/>
                          </a:solidFill>
                          <a:latin typeface="Times New Roman" panose="02020603050405020304" pitchFamily="18" charset="0"/>
                          <a:ea typeface="+mn-ea"/>
                          <a:cs typeface="Times New Roman" panose="02020603050405020304" pitchFamily="18" charset="0"/>
                        </a:rPr>
                        <a:t>23.6</a:t>
                      </a:r>
                      <a:endParaRPr lang="zh-CN" altLang="en-US" sz="1800" b="1" kern="1200" dirty="0">
                        <a:solidFill>
                          <a:schemeClr val="tx1"/>
                        </a:solidFill>
                        <a:latin typeface="Times New Roman" panose="02020603050405020304" pitchFamily="18" charset="0"/>
                        <a:ea typeface="+mn-ea"/>
                        <a:cs typeface="Times New Roman" panose="02020603050405020304" pitchFamily="18" charset="0"/>
                      </a:endParaRPr>
                    </a:p>
                  </a:txBody>
                  <a:tcPr/>
                </a:tc>
              </a:tr>
            </a:tbl>
          </a:graphicData>
        </a:graphic>
      </p:graphicFrame>
      <p:sp>
        <p:nvSpPr>
          <p:cNvPr id="29" name="圆角矩形 28"/>
          <p:cNvSpPr/>
          <p:nvPr/>
        </p:nvSpPr>
        <p:spPr>
          <a:xfrm>
            <a:off x="4572000" y="4112956"/>
            <a:ext cx="4492486" cy="2386376"/>
          </a:xfrm>
          <a:prstGeom prst="roundRect">
            <a:avLst/>
          </a:prstGeom>
          <a:solidFill>
            <a:schemeClr val="accent6">
              <a:lumMod val="20000"/>
              <a:lumOff val="80000"/>
            </a:schemeClr>
          </a:solidFill>
          <a:ln>
            <a:prstDash val="sysDash"/>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传感器误差，不同传感器同一个状态电阻值不太一样；</a:t>
            </a:r>
            <a:endParaRPr lang="en-US" altLang="zh-CN"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同一传感器，不同弯曲程度电阻不同，但是</a:t>
            </a:r>
            <a:r>
              <a:rPr lang="zh-CN" altLang="en-US" b="1" dirty="0">
                <a:solidFill>
                  <a:srgbClr val="C00000"/>
                </a:solidFill>
                <a:latin typeface="Times New Roman" panose="02020603050405020304" pitchFamily="18" charset="0"/>
                <a:cs typeface="Times New Roman" panose="02020603050405020304" pitchFamily="18" charset="0"/>
              </a:rPr>
              <a:t>具体对应关系是什么，还不知道</a:t>
            </a:r>
            <a:r>
              <a:rPr lang="zh-CN" altLang="en-US" b="1" dirty="0">
                <a:solidFill>
                  <a:schemeClr val="tx1"/>
                </a:solidFill>
                <a:latin typeface="Times New Roman" panose="02020603050405020304" pitchFamily="18" charset="0"/>
                <a:cs typeface="Times New Roman" panose="02020603050405020304" pitchFamily="18" charset="0"/>
              </a:rPr>
              <a:t>。</a:t>
            </a:r>
            <a:endParaRPr lang="en-US" altLang="zh-CN"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从那个点弯曲，对电阻产生的影响也不一样。</a:t>
            </a:r>
            <a:endParaRPr lang="en-US" altLang="zh-CN"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弯曲时，数据存在抖动。</a:t>
            </a:r>
            <a:endParaRPr lang="en-US" altLang="zh-CN" b="1" dirty="0">
              <a:solidFill>
                <a:schemeClr val="tx1"/>
              </a:solidFill>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b="1" dirty="0">
                <a:solidFill>
                  <a:schemeClr val="tx1"/>
                </a:solidFill>
                <a:latin typeface="Times New Roman" panose="02020603050405020304" pitchFamily="18" charset="0"/>
                <a:cs typeface="Times New Roman" panose="02020603050405020304" pitchFamily="18" charset="0"/>
              </a:rPr>
              <a:t>直接用杜邦线插入接线，存在偏差；</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48463" y="3815368"/>
            <a:ext cx="4557716" cy="2981553"/>
          </a:xfrm>
          <a:prstGeom prst="rect">
            <a:avLst/>
          </a:prstGeom>
          <a:ln>
            <a:noFill/>
          </a:ln>
          <a:effectLst>
            <a:outerShdw blurRad="292100" dist="139700" dir="2700000" algn="tl" rotWithShape="0">
              <a:srgbClr val="333333">
                <a:alpha val="65000"/>
              </a:srgbClr>
            </a:outerShdw>
          </a:effectLst>
        </p:spPr>
      </p:pic>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 name="椭圆 86"/>
          <p:cNvSpPr/>
          <p:nvPr/>
        </p:nvSpPr>
        <p:spPr>
          <a:xfrm flipH="1">
            <a:off x="6089301" y="1617772"/>
            <a:ext cx="582295" cy="582295"/>
          </a:xfrm>
          <a:prstGeom prst="ellipse">
            <a:avLst/>
          </a:prstGeom>
          <a:noFill/>
          <a:ln w="28575" cmpd="sng">
            <a:solidFill>
              <a:schemeClr val="tx1">
                <a:lumMod val="50000"/>
                <a:lumOff val="50000"/>
              </a:schemeClr>
            </a:solidFill>
            <a:prstDash val="solid"/>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9" name="椭圆 48"/>
          <p:cNvSpPr/>
          <p:nvPr/>
        </p:nvSpPr>
        <p:spPr>
          <a:xfrm>
            <a:off x="2630252" y="1617772"/>
            <a:ext cx="582295" cy="582295"/>
          </a:xfrm>
          <a:prstGeom prst="ellipse">
            <a:avLst/>
          </a:prstGeom>
          <a:noFill/>
          <a:ln w="28575" cmpd="sng">
            <a:solidFill>
              <a:schemeClr val="tx1">
                <a:lumMod val="50000"/>
                <a:lumOff val="50000"/>
              </a:schemeClr>
            </a:solidFill>
            <a:prstDash val="solid"/>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79" name="直接箭头连接符 78"/>
          <p:cNvCxnSpPr/>
          <p:nvPr/>
        </p:nvCxnSpPr>
        <p:spPr>
          <a:xfrm flipH="1">
            <a:off x="2704925" y="1649085"/>
            <a:ext cx="85725" cy="49530"/>
          </a:xfrm>
          <a:prstGeom prst="straightConnector1">
            <a:avLst/>
          </a:prstGeom>
          <a:ln w="28575" cmpd="sng">
            <a:solidFill>
              <a:schemeClr val="tx1">
                <a:lumMod val="50000"/>
                <a:lumOff val="50000"/>
              </a:schemeClr>
            </a:solidFill>
            <a:prstDash val="solid"/>
            <a:tailEnd type="arrow"/>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graphicFrame>
        <p:nvGraphicFramePr>
          <p:cNvPr id="80" name="对象 79">
            <a:hlinkClick r:id="" action="ppaction://ole?verb=0"/>
          </p:cNvPr>
          <p:cNvGraphicFramePr>
            <a:graphicFrameLocks noChangeAspect="1"/>
          </p:cNvGraphicFramePr>
          <p:nvPr/>
        </p:nvGraphicFramePr>
        <p:xfrm>
          <a:off x="4301196" y="1904509"/>
          <a:ext cx="582295" cy="300355"/>
        </p:xfrm>
        <a:graphic>
          <a:graphicData uri="http://schemas.openxmlformats.org/presentationml/2006/ole">
            <mc:AlternateContent xmlns:mc="http://schemas.openxmlformats.org/markup-compatibility/2006">
              <mc:Choice xmlns:v="urn:schemas-microsoft-com:vml" Requires="v">
                <p:oleObj spid="_x0000_s4192" name="" r:id="rId1" imgW="393700" imgH="203200" progId="Equation.KSEE3">
                  <p:embed/>
                </p:oleObj>
              </mc:Choice>
              <mc:Fallback>
                <p:oleObj name="" r:id="rId1" imgW="393700" imgH="203200" progId="Equation.KSEE3">
                  <p:embed/>
                  <p:pic>
                    <p:nvPicPr>
                      <p:cNvPr id="0" name="对象 79">
                        <a:hlinkClick r:id="" action="ppaction://ole?verb=0"/>
                      </p:cNvPr>
                      <p:cNvPicPr/>
                      <p:nvPr/>
                    </p:nvPicPr>
                    <p:blipFill>
                      <a:blip r:embed="rId2"/>
                      <a:stretch>
                        <a:fillRect/>
                      </a:stretch>
                    </p:blipFill>
                    <p:spPr>
                      <a:xfrm>
                        <a:off x="4301196" y="1904509"/>
                        <a:ext cx="582295" cy="300355"/>
                      </a:xfrm>
                      <a:prstGeom prst="rect">
                        <a:avLst/>
                      </a:prstGeom>
                    </p:spPr>
                  </p:pic>
                </p:oleObj>
              </mc:Fallback>
            </mc:AlternateContent>
          </a:graphicData>
        </a:graphic>
      </p:graphicFrame>
      <p:graphicFrame>
        <p:nvGraphicFramePr>
          <p:cNvPr id="81" name="对象 80">
            <a:hlinkClick r:id="" action="ppaction://ole?verb=0"/>
          </p:cNvPr>
          <p:cNvGraphicFramePr>
            <a:graphicFrameLocks noChangeAspect="1"/>
          </p:cNvGraphicFramePr>
          <p:nvPr/>
        </p:nvGraphicFramePr>
        <p:xfrm>
          <a:off x="4301196" y="2447367"/>
          <a:ext cx="582295" cy="300355"/>
        </p:xfrm>
        <a:graphic>
          <a:graphicData uri="http://schemas.openxmlformats.org/presentationml/2006/ole">
            <mc:AlternateContent xmlns:mc="http://schemas.openxmlformats.org/markup-compatibility/2006">
              <mc:Choice xmlns:v="urn:schemas-microsoft-com:vml" Requires="v">
                <p:oleObj spid="_x0000_s4193" name="" r:id="rId3" imgW="393700" imgH="203200" progId="Equation.KSEE3">
                  <p:embed/>
                </p:oleObj>
              </mc:Choice>
              <mc:Fallback>
                <p:oleObj name="" r:id="rId3" imgW="393700" imgH="203200" progId="Equation.KSEE3">
                  <p:embed/>
                  <p:pic>
                    <p:nvPicPr>
                      <p:cNvPr id="0" name="对象 80">
                        <a:hlinkClick r:id="" action="ppaction://ole?verb=0"/>
                      </p:cNvPr>
                      <p:cNvPicPr/>
                      <p:nvPr/>
                    </p:nvPicPr>
                    <p:blipFill>
                      <a:blip r:embed="rId4"/>
                      <a:stretch>
                        <a:fillRect/>
                      </a:stretch>
                    </p:blipFill>
                    <p:spPr>
                      <a:xfrm>
                        <a:off x="4301196" y="2447367"/>
                        <a:ext cx="582295" cy="300355"/>
                      </a:xfrm>
                      <a:prstGeom prst="rect">
                        <a:avLst/>
                      </a:prstGeom>
                    </p:spPr>
                  </p:pic>
                </p:oleObj>
              </mc:Fallback>
            </mc:AlternateContent>
          </a:graphicData>
        </a:graphic>
      </p:graphicFrame>
      <mc:AlternateContent xmlns:mc="http://schemas.openxmlformats.org/markup-compatibility/2006">
        <mc:Choice xmlns:a14="http://schemas.microsoft.com/office/drawing/2010/main" Requires="a14">
          <p:sp>
            <p:nvSpPr>
              <p:cNvPr id="82" name="对象 81">
                <a:hlinkClick r:id="" action="ppaction://ole?verb=0"/>
              </p:cNvPr>
              <p:cNvSpPr txBox="1"/>
              <p:nvPr/>
            </p:nvSpPr>
            <p:spPr>
              <a:xfrm>
                <a:off x="5996363" y="1199442"/>
                <a:ext cx="768169" cy="354571"/>
              </a:xfrm>
              <a:prstGeom prst="rect">
                <a:avLst/>
              </a:prstGeom>
              <a:effectLst>
                <a:outerShdw blurRad="50800" dist="38100" dir="5400000" algn="t" rotWithShape="0">
                  <a:prstClr val="black">
                    <a:alpha val="40000"/>
                  </a:prstClr>
                </a:outerShdw>
              </a:effectLst>
              <a:scene3d>
                <a:camera prst="orthographicFront"/>
                <a:lightRig rig="threePt" dir="t"/>
              </a:scene3d>
              <a:sp3d>
                <a:bevelT prst="relaxedInset"/>
              </a:sp3d>
            </p:spPr>
            <p:txBody>
              <a:bodyPr>
                <a:normAutofit fontScale="92500"/>
              </a:bodyPr>
              <a:lstStyle/>
              <a:p>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𝑆</m:t>
                      </m:r>
                      <m:r>
                        <a:rPr lang="en-US" altLang="zh-CN" b="0" i="1" smtClean="0">
                          <a:solidFill>
                            <a:srgbClr val="000000"/>
                          </a:solidFill>
                          <a:latin typeface="Cambria Math" panose="02040503050406030204" pitchFamily="18" charset="0"/>
                        </a:rPr>
                        <m:t>&gt;</m:t>
                      </m:r>
                      <m:r>
                        <a:rPr lang="zh-CN" altLang="en-US" i="1" smtClean="0">
                          <a:solidFill>
                            <a:srgbClr val="000000"/>
                          </a:solidFill>
                          <a:latin typeface="Cambria Math" panose="02040503050406030204" pitchFamily="18" charset="0"/>
                        </a:rPr>
                        <m:t>𝛽</m:t>
                      </m:r>
                    </m:oMath>
                  </m:oMathPara>
                </a14:m>
                <a:endParaRPr lang="zh-CN" altLang="en-US" dirty="0"/>
              </a:p>
            </p:txBody>
          </p:sp>
        </mc:Choice>
        <mc:Fallback>
          <p:sp>
            <p:nvSpPr>
              <p:cNvPr id="82" name="对象 81">
                <a:hlinkClick r:id="" action="ppaction://ole?verb=0"/>
              </p:cNvPr>
              <p:cNvSpPr txBox="1">
                <a:spLocks noRot="1" noChangeAspect="1" noMove="1" noResize="1" noEditPoints="1" noAdjustHandles="1" noChangeArrowheads="1" noChangeShapeType="1" noTextEdit="1"/>
              </p:cNvSpPr>
              <p:nvPr/>
            </p:nvSpPr>
            <p:spPr>
              <a:xfrm>
                <a:off x="5996363" y="1199442"/>
                <a:ext cx="768169" cy="354571"/>
              </a:xfrm>
              <a:prstGeom prst="rect">
                <a:avLst/>
              </a:prstGeom>
              <a:blipFill rotWithShape="1">
                <a:blip r:embed="rId5"/>
                <a:stretch>
                  <a:fillRect l="-5629" t="-1412" r="-5555" b="-22697"/>
                </a:stretch>
              </a:blipFill>
              <a:effectLst>
                <a:outerShdw blurRad="50800" dist="38100" dir="5400000" algn="t" rotWithShape="0">
                  <a:prstClr val="black">
                    <a:alpha val="40000"/>
                  </a:prstClr>
                </a:outerShdw>
              </a:effectLst>
              <a:scene3d>
                <a:camera prst="orthographicFront"/>
                <a:lightRig rig="threePt" dir="t"/>
              </a:scene3d>
              <a:sp3d>
                <a:bevelT prst="relaxedInset"/>
              </a:sp3d>
            </p:spPr>
            <p:txBody>
              <a:bodyPr/>
              <a:lstStyle/>
              <a:p>
                <a:r>
                  <a:rPr lang="zh-CN" altLang="en-US">
                    <a:noFill/>
                  </a:rPr>
                  <a:t> </a:t>
                </a:r>
              </a:p>
            </p:txBody>
          </p:sp>
        </mc:Fallback>
      </mc:AlternateContent>
      <p:sp>
        <p:nvSpPr>
          <p:cNvPr id="85" name="椭圆 84"/>
          <p:cNvSpPr/>
          <p:nvPr/>
        </p:nvSpPr>
        <p:spPr>
          <a:xfrm>
            <a:off x="2921400" y="1844824"/>
            <a:ext cx="838200" cy="838800"/>
          </a:xfrm>
          <a:prstGeom prst="ellipse">
            <a:avLst/>
          </a:prstGeom>
          <a:ln>
            <a:solidFill>
              <a:schemeClr val="bg1">
                <a:lumMod val="85000"/>
              </a:schemeClr>
            </a:solidFill>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tx1"/>
                </a:solidFill>
                <a:latin typeface="+mn-ea"/>
              </a:rPr>
              <a:t>状态为</a:t>
            </a:r>
            <a:r>
              <a:rPr lang="en-US" altLang="zh-CN" sz="1400" b="1" dirty="0">
                <a:solidFill>
                  <a:schemeClr val="tx1"/>
                </a:solidFill>
                <a:latin typeface="+mn-ea"/>
              </a:rPr>
              <a:t>0</a:t>
            </a:r>
            <a:endParaRPr lang="zh-CN" altLang="en-US" sz="1400" b="1" dirty="0">
              <a:solidFill>
                <a:schemeClr val="tx1"/>
              </a:solidFill>
              <a:latin typeface="+mn-ea"/>
            </a:endParaRPr>
          </a:p>
        </p:txBody>
      </p:sp>
      <p:sp>
        <p:nvSpPr>
          <p:cNvPr id="86" name="椭圆 85"/>
          <p:cNvSpPr/>
          <p:nvPr/>
        </p:nvSpPr>
        <p:spPr>
          <a:xfrm flipH="1">
            <a:off x="5436096" y="1844824"/>
            <a:ext cx="838200" cy="838800"/>
          </a:xfrm>
          <a:prstGeom prst="ellipse">
            <a:avLst/>
          </a:prstGeom>
          <a:ln>
            <a:solidFill>
              <a:schemeClr val="bg1">
                <a:lumMod val="85000"/>
              </a:schemeClr>
            </a:solidFill>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tx1"/>
                </a:solidFill>
                <a:latin typeface="+mn-ea"/>
              </a:rPr>
              <a:t>状态为</a:t>
            </a:r>
            <a:r>
              <a:rPr lang="en-US" altLang="zh-CN" sz="1400" b="1" dirty="0">
                <a:solidFill>
                  <a:schemeClr val="tx1"/>
                </a:solidFill>
                <a:latin typeface="+mn-ea"/>
              </a:rPr>
              <a:t>1</a:t>
            </a:r>
            <a:endParaRPr lang="zh-CN" altLang="en-US" sz="1400" b="1" dirty="0">
              <a:solidFill>
                <a:schemeClr val="tx1"/>
              </a:solidFill>
              <a:latin typeface="+mn-ea"/>
            </a:endParaRPr>
          </a:p>
        </p:txBody>
      </p:sp>
      <p:grpSp>
        <p:nvGrpSpPr>
          <p:cNvPr id="8" name="组合 7"/>
          <p:cNvGrpSpPr/>
          <p:nvPr/>
        </p:nvGrpSpPr>
        <p:grpSpPr>
          <a:xfrm>
            <a:off x="3878393" y="2159083"/>
            <a:ext cx="1438910" cy="288031"/>
            <a:chOff x="3307536" y="5671395"/>
            <a:chExt cx="1438910" cy="288031"/>
          </a:xfrm>
          <a:effectLst>
            <a:outerShdw blurRad="50800" dist="38100" dir="5400000" algn="t" rotWithShape="0">
              <a:prstClr val="black">
                <a:alpha val="40000"/>
              </a:prstClr>
            </a:outerShdw>
          </a:effectLst>
        </p:grpSpPr>
        <p:sp>
          <p:nvSpPr>
            <p:cNvPr id="76" name="右箭头 6"/>
            <p:cNvSpPr/>
            <p:nvPr/>
          </p:nvSpPr>
          <p:spPr>
            <a:xfrm>
              <a:off x="3307536" y="5671395"/>
              <a:ext cx="1438910" cy="52972"/>
            </a:xfrm>
            <a:prstGeom prst="rightArrow">
              <a:avLst>
                <a:gd name="adj1" fmla="val 49726"/>
                <a:gd name="adj2" fmla="val 175956"/>
              </a:avLst>
            </a:prstGeom>
            <a:solidFill>
              <a:schemeClr val="bg1"/>
            </a:solidFill>
            <a:ln w="28575" cmpd="sng">
              <a:solidFill>
                <a:schemeClr val="accent2">
                  <a:lumMod val="75000"/>
                  <a:alpha val="6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9" name="右箭头 6"/>
            <p:cNvSpPr/>
            <p:nvPr/>
          </p:nvSpPr>
          <p:spPr>
            <a:xfrm rot="10800000">
              <a:off x="3307536" y="5906454"/>
              <a:ext cx="1438910" cy="52972"/>
            </a:xfrm>
            <a:prstGeom prst="rightArrow">
              <a:avLst>
                <a:gd name="adj1" fmla="val 49726"/>
                <a:gd name="adj2" fmla="val 175956"/>
              </a:avLst>
            </a:prstGeom>
            <a:solidFill>
              <a:schemeClr val="bg1"/>
            </a:solidFill>
            <a:ln w="28575" cmpd="sng">
              <a:solidFill>
                <a:schemeClr val="accent2">
                  <a:lumMod val="75000"/>
                  <a:alpha val="60000"/>
                </a:schemeClr>
              </a:solidFill>
              <a:prstDash val="solid"/>
            </a:ln>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91" name="直接箭头连接符 90"/>
          <p:cNvCxnSpPr/>
          <p:nvPr/>
        </p:nvCxnSpPr>
        <p:spPr>
          <a:xfrm rot="-6300000" flipH="1">
            <a:off x="6524414" y="1672131"/>
            <a:ext cx="85725" cy="49530"/>
          </a:xfrm>
          <a:prstGeom prst="straightConnector1">
            <a:avLst/>
          </a:prstGeom>
          <a:ln w="28575" cmpd="sng">
            <a:solidFill>
              <a:schemeClr val="tx1">
                <a:lumMod val="50000"/>
                <a:lumOff val="50000"/>
              </a:schemeClr>
            </a:solidFill>
            <a:prstDash val="solid"/>
            <a:tailEnd type="arrow"/>
          </a:ln>
          <a:effectLst>
            <a:outerShdw blurRad="50800" dist="38100" dir="5400000" algn="t" rotWithShape="0">
              <a:prstClr val="black">
                <a:alpha val="40000"/>
              </a:prstClr>
            </a:outerShdw>
          </a:effectLst>
          <a:scene3d>
            <a:camera prst="orthographicFront"/>
            <a:lightRig rig="threePt" dir="t"/>
          </a:scene3d>
          <a:sp3d>
            <a:bevelT prst="relaxedInset"/>
          </a:sp3d>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722428" y="1173119"/>
            <a:ext cx="1703575" cy="687234"/>
            <a:chOff x="4016603" y="3356992"/>
            <a:chExt cx="1275477" cy="480530"/>
          </a:xfrm>
          <a:effectLst>
            <a:outerShdw blurRad="50800" dist="38100" dir="5400000" algn="t" rotWithShape="0">
              <a:prstClr val="black">
                <a:alpha val="40000"/>
              </a:prstClr>
            </a:outerShdw>
          </a:effectLst>
        </p:grpSpPr>
        <p:sp>
          <p:nvSpPr>
            <p:cNvPr id="14" name="矩形: 圆角 13"/>
            <p:cNvSpPr/>
            <p:nvPr/>
          </p:nvSpPr>
          <p:spPr>
            <a:xfrm>
              <a:off x="4016603" y="3356992"/>
              <a:ext cx="1275477" cy="480530"/>
            </a:xfrm>
            <a:prstGeom prst="roundRect">
              <a:avLst/>
            </a:prstGeom>
            <a:solidFill>
              <a:schemeClr val="accent5">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3" name="文本框 92"/>
            <p:cNvSpPr txBox="1"/>
            <p:nvPr/>
          </p:nvSpPr>
          <p:spPr>
            <a:xfrm>
              <a:off x="4176644" y="3383912"/>
              <a:ext cx="1080000" cy="408888"/>
            </a:xfrm>
            <a:prstGeom prst="rect">
              <a:avLst/>
            </a:prstGeom>
            <a:noFill/>
            <a:scene3d>
              <a:camera prst="orthographicFront"/>
              <a:lightRig rig="threePt" dir="t"/>
            </a:scene3d>
            <a:sp3d>
              <a:bevelT prst="relaxedInset"/>
            </a:sp3d>
          </p:spPr>
          <p:txBody>
            <a:bodyPr wrap="square">
              <a:spAutoFit/>
            </a:bodyPr>
            <a:lstStyle/>
            <a:p>
              <a:pPr algn="ctr"/>
              <a:r>
                <a:rPr lang="en-US" altLang="zh-CN" sz="1600" b="1" dirty="0">
                  <a:latin typeface="+mn-ea"/>
                </a:rPr>
                <a:t>:</a:t>
              </a:r>
              <a:r>
                <a:rPr lang="zh-CN" altLang="en-US" sz="1600" b="1" dirty="0">
                  <a:latin typeface="+mn-ea"/>
                </a:rPr>
                <a:t>窗口方差</a:t>
              </a:r>
              <a:endParaRPr lang="en-US" altLang="zh-CN" sz="1600" b="1" dirty="0">
                <a:latin typeface="+mn-ea"/>
              </a:endParaRPr>
            </a:p>
            <a:p>
              <a:pPr algn="ctr"/>
              <a:r>
                <a:rPr lang="en-US" altLang="zh-CN" sz="1600" b="1" dirty="0">
                  <a:latin typeface="+mn-ea"/>
                </a:rPr>
                <a:t>:</a:t>
              </a:r>
              <a:r>
                <a:rPr lang="zh-CN" altLang="en-US" sz="1600" b="1" dirty="0">
                  <a:latin typeface="+mn-ea"/>
                </a:rPr>
                <a:t>经验阈值</a:t>
              </a:r>
              <a:endParaRPr lang="zh-CN" altLang="en-US" sz="1600" b="1" dirty="0">
                <a:latin typeface="+mn-ea"/>
              </a:endParaRPr>
            </a:p>
          </p:txBody>
        </p:sp>
        <mc:AlternateContent xmlns:mc="http://schemas.openxmlformats.org/markup-compatibility/2006">
          <mc:Choice xmlns:a14="http://schemas.microsoft.com/office/drawing/2010/main" Requires="a14">
            <p:sp>
              <p:nvSpPr>
                <p:cNvPr id="94" name="文本框 93"/>
                <p:cNvSpPr txBox="1"/>
                <p:nvPr/>
              </p:nvSpPr>
              <p:spPr>
                <a:xfrm>
                  <a:off x="4141209" y="3385950"/>
                  <a:ext cx="218058" cy="258245"/>
                </a:xfrm>
                <a:prstGeom prst="rect">
                  <a:avLst/>
                </a:prstGeom>
                <a:noFill/>
                <a:scene3d>
                  <a:camera prst="orthographicFront"/>
                  <a:lightRig rig="threePt" dir="t"/>
                </a:scene3d>
                <a:sp3d>
                  <a:bevelT prst="relaxedInset"/>
                </a:sp3d>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𝛽</m:t>
                        </m:r>
                      </m:oMath>
                    </m:oMathPara>
                  </a14:m>
                  <a:endParaRPr lang="zh-CN" altLang="en-US" dirty="0"/>
                </a:p>
              </p:txBody>
            </p:sp>
          </mc:Choice>
          <mc:Fallback>
            <p:sp>
              <p:nvSpPr>
                <p:cNvPr id="94" name="文本框 93"/>
                <p:cNvSpPr txBox="1">
                  <a:spLocks noRot="1" noChangeAspect="1" noMove="1" noResize="1" noEditPoints="1" noAdjustHandles="1" noChangeArrowheads="1" noChangeShapeType="1" noTextEdit="1"/>
                </p:cNvSpPr>
                <p:nvPr/>
              </p:nvSpPr>
              <p:spPr>
                <a:xfrm>
                  <a:off x="4141209" y="3385950"/>
                  <a:ext cx="218058" cy="258245"/>
                </a:xfrm>
                <a:prstGeom prst="rect">
                  <a:avLst/>
                </a:prstGeom>
                <a:blipFill rotWithShape="1">
                  <a:blip r:embed="rId6"/>
                </a:blipFill>
                <a:scene3d>
                  <a:camera prst="orthographicFront"/>
                  <a:lightRig rig="threePt" dir="t"/>
                </a:scene3d>
                <a:sp3d>
                  <a:bevelT prst="relaxedInset"/>
                </a:sp3d>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95" name="文本框 94"/>
                <p:cNvSpPr txBox="1"/>
                <p:nvPr/>
              </p:nvSpPr>
              <p:spPr>
                <a:xfrm flipV="1">
                  <a:off x="4197701" y="3556915"/>
                  <a:ext cx="181098" cy="258246"/>
                </a:xfrm>
                <a:prstGeom prst="rect">
                  <a:avLst/>
                </a:prstGeom>
                <a:noFill/>
                <a:scene3d>
                  <a:camera prst="orthographicFront"/>
                  <a:lightRig rig="threePt" dir="t"/>
                </a:scene3d>
                <a:sp3d>
                  <a:bevelT prst="relaxedInset"/>
                </a:sp3d>
              </p:spPr>
              <p:txBody>
                <a:bodyPr wrap="square">
                  <a:spAutoFit/>
                </a:bodyPr>
                <a:lstStyle/>
                <a:p>
                  <a14:m>
                    <m:oMathPara xmlns:m="http://schemas.openxmlformats.org/officeDocument/2006/math">
                      <m:oMathParaPr>
                        <m:jc m:val="centerGroup"/>
                      </m:oMathParaPr>
                      <m:oMath xmlns:m="http://schemas.openxmlformats.org/officeDocument/2006/math">
                        <m:r>
                          <a:rPr lang="zh-CN" altLang="en-US" i="1" smtClean="0">
                            <a:solidFill>
                              <a:srgbClr val="000000"/>
                            </a:solidFill>
                            <a:latin typeface="Cambria Math" panose="02040503050406030204" pitchFamily="18" charset="0"/>
                          </a:rPr>
                          <m:t>𝑆</m:t>
                        </m:r>
                      </m:oMath>
                    </m:oMathPara>
                  </a14:m>
                  <a:endParaRPr lang="zh-CN" altLang="en-US" dirty="0"/>
                </a:p>
              </p:txBody>
            </p:sp>
          </mc:Choice>
          <mc:Fallback>
            <p:sp>
              <p:nvSpPr>
                <p:cNvPr id="95" name="文本框 94"/>
                <p:cNvSpPr txBox="1">
                  <a:spLocks noRot="1" noChangeAspect="1" noMove="1" noResize="1" noEditPoints="1" noAdjustHandles="1" noChangeArrowheads="1" noChangeShapeType="1" noTextEdit="1"/>
                </p:cNvSpPr>
                <p:nvPr/>
              </p:nvSpPr>
              <p:spPr>
                <a:xfrm flipV="1">
                  <a:off x="4197701" y="3556915"/>
                  <a:ext cx="181098" cy="258246"/>
                </a:xfrm>
                <a:prstGeom prst="rect">
                  <a:avLst/>
                </a:prstGeom>
                <a:blipFill rotWithShape="1">
                  <a:blip r:embed="rId7"/>
                </a:blipFill>
                <a:scene3d>
                  <a:camera prst="orthographicFront"/>
                  <a:lightRig rig="threePt" dir="t"/>
                </a:scene3d>
                <a:sp3d>
                  <a:bevelT prst="relaxedInset"/>
                </a:sp3d>
              </p:spPr>
              <p:txBody>
                <a:bodyPr/>
                <a:lstStyle/>
                <a:p>
                  <a:r>
                    <a:rPr lang="zh-CN" altLang="en-US">
                      <a:noFill/>
                    </a:rPr>
                    <a:t> </a:t>
                  </a:r>
                </a:p>
              </p:txBody>
            </p:sp>
          </mc:Fallback>
        </mc:AlternateContent>
      </p:grpSp>
      <mc:AlternateContent xmlns:mc="http://schemas.openxmlformats.org/markup-compatibility/2006">
        <mc:Choice xmlns:a14="http://schemas.microsoft.com/office/drawing/2010/main" Requires="a14">
          <p:sp>
            <p:nvSpPr>
              <p:cNvPr id="40" name="对象 81">
                <a:hlinkClick r:id="" action="ppaction://ole?verb=0"/>
              </p:cNvPr>
              <p:cNvSpPr txBox="1"/>
              <p:nvPr/>
            </p:nvSpPr>
            <p:spPr>
              <a:xfrm>
                <a:off x="2523451" y="1199442"/>
                <a:ext cx="768169" cy="354571"/>
              </a:xfrm>
              <a:prstGeom prst="rect">
                <a:avLst/>
              </a:prstGeom>
              <a:effectLst>
                <a:outerShdw blurRad="50800" dist="38100" dir="5400000" algn="t" rotWithShape="0">
                  <a:prstClr val="black">
                    <a:alpha val="40000"/>
                  </a:prstClr>
                </a:outerShdw>
              </a:effectLst>
              <a:scene3d>
                <a:camera prst="orthographicFront"/>
                <a:lightRig rig="threePt" dir="t"/>
              </a:scene3d>
              <a:sp3d>
                <a:bevelT prst="relaxedInset"/>
              </a:sp3d>
            </p:spPr>
            <p:txBody>
              <a:bodyPr>
                <a:normAutofit fontScale="92500"/>
              </a:bodyPr>
              <a:lstStyle/>
              <a:p>
                <a14:m>
                  <m:oMathPara xmlns:m="http://schemas.openxmlformats.org/officeDocument/2006/math">
                    <m:oMathParaPr>
                      <m:jc m:val="left"/>
                    </m:oMathParaPr>
                    <m:oMath xmlns:m="http://schemas.openxmlformats.org/officeDocument/2006/math">
                      <m:r>
                        <a:rPr lang="zh-CN" altLang="en-US" i="1" smtClean="0">
                          <a:solidFill>
                            <a:srgbClr val="000000"/>
                          </a:solidFill>
                          <a:latin typeface="Cambria Math" panose="02040503050406030204" pitchFamily="18" charset="0"/>
                        </a:rPr>
                        <m:t>𝑆</m:t>
                      </m:r>
                      <m:r>
                        <a:rPr lang="en-US" altLang="zh-CN" b="0" i="1" smtClean="0">
                          <a:solidFill>
                            <a:srgbClr val="000000"/>
                          </a:solidFill>
                          <a:latin typeface="Cambria Math" panose="02040503050406030204" pitchFamily="18" charset="0"/>
                        </a:rPr>
                        <m:t>&lt;</m:t>
                      </m:r>
                      <m:r>
                        <a:rPr lang="zh-CN" altLang="en-US" i="1" smtClean="0">
                          <a:solidFill>
                            <a:srgbClr val="000000"/>
                          </a:solidFill>
                          <a:latin typeface="Cambria Math" panose="02040503050406030204" pitchFamily="18" charset="0"/>
                        </a:rPr>
                        <m:t>𝛽</m:t>
                      </m:r>
                    </m:oMath>
                  </m:oMathPara>
                </a14:m>
                <a:endParaRPr lang="zh-CN" altLang="en-US" dirty="0"/>
              </a:p>
            </p:txBody>
          </p:sp>
        </mc:Choice>
        <mc:Fallback>
          <p:sp>
            <p:nvSpPr>
              <p:cNvPr id="40" name="对象 81">
                <a:hlinkClick r:id="" action="ppaction://ole?verb=0"/>
              </p:cNvPr>
              <p:cNvSpPr txBox="1">
                <a:spLocks noRot="1" noChangeAspect="1" noMove="1" noResize="1" noEditPoints="1" noAdjustHandles="1" noChangeArrowheads="1" noChangeShapeType="1" noTextEdit="1"/>
              </p:cNvSpPr>
              <p:nvPr/>
            </p:nvSpPr>
            <p:spPr>
              <a:xfrm>
                <a:off x="2523451" y="1199442"/>
                <a:ext cx="768169" cy="354571"/>
              </a:xfrm>
              <a:prstGeom prst="rect">
                <a:avLst/>
              </a:prstGeom>
              <a:blipFill rotWithShape="1">
                <a:blip r:embed="rId8"/>
                <a:stretch>
                  <a:fillRect l="-5616" t="-1412" r="-5567" b="-22697"/>
                </a:stretch>
              </a:blipFill>
              <a:effectLst>
                <a:outerShdw blurRad="50800" dist="38100" dir="5400000" algn="t" rotWithShape="0">
                  <a:prstClr val="black">
                    <a:alpha val="40000"/>
                  </a:prstClr>
                </a:outerShdw>
              </a:effectLst>
              <a:scene3d>
                <a:camera prst="orthographicFront"/>
                <a:lightRig rig="threePt" dir="t"/>
              </a:scene3d>
              <a:sp3d>
                <a:bevelT prst="relaxedInset"/>
              </a:sp3d>
            </p:spPr>
            <p:txBody>
              <a:bodyPr/>
              <a:lstStyle/>
              <a:p>
                <a:r>
                  <a:rPr lang="zh-CN" altLang="en-US">
                    <a:noFill/>
                  </a:rPr>
                  <a:t> </a:t>
                </a:r>
              </a:p>
            </p:txBody>
          </p:sp>
        </mc:Fallback>
      </mc:AlternateContent>
      <p:pic>
        <p:nvPicPr>
          <p:cNvPr id="41" name="图片 4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690321" y="3153009"/>
            <a:ext cx="5936598" cy="3417867"/>
          </a:xfrm>
          <a:prstGeom prst="rect">
            <a:avLst/>
          </a:prstGeom>
          <a:ln>
            <a:noFill/>
          </a:ln>
          <a:effectLst>
            <a:outerShdw blurRad="292100" dist="139700" dir="2700000" algn="tl" rotWithShape="0">
              <a:srgbClr val="333333">
                <a:alpha val="65000"/>
              </a:srgb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2" name="组合 1"/>
          <p:cNvGrpSpPr/>
          <p:nvPr/>
        </p:nvGrpSpPr>
        <p:grpSpPr>
          <a:xfrm>
            <a:off x="1259632" y="836712"/>
            <a:ext cx="7776864" cy="5760640"/>
            <a:chOff x="971600" y="-526263"/>
            <a:chExt cx="9077332" cy="8491767"/>
          </a:xfrm>
        </p:grpSpPr>
        <p:pic>
          <p:nvPicPr>
            <p:cNvPr id="7" name="图片 6"/>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96760" y="3576375"/>
              <a:ext cx="5852172" cy="4389129"/>
            </a:xfrm>
            <a:prstGeom prst="rect">
              <a:avLst/>
            </a:prstGeom>
          </p:spPr>
        </p:pic>
        <p:pic>
          <p:nvPicPr>
            <p:cNvPr id="12" name="图片 11"/>
            <p:cNvPicPr>
              <a:picLocks noChangeAspect="1"/>
            </p:cNvPicPr>
            <p:nvPr/>
          </p:nvPicPr>
          <p:blipFill rotWithShape="1">
            <a:blip r:embed="rId2">
              <a:extLst>
                <a:ext uri="{28A0092B-C50C-407E-A947-70E740481C1C}">
                  <a14:useLocalDpi xmlns:a14="http://schemas.microsoft.com/office/drawing/2010/main" val="0"/>
                </a:ext>
              </a:extLst>
            </a:blip>
            <a:srcRect r="50000"/>
            <a:stretch>
              <a:fillRect/>
            </a:stretch>
          </p:blipFill>
          <p:spPr>
            <a:xfrm>
              <a:off x="983432" y="4066492"/>
              <a:ext cx="3804592" cy="3657607"/>
            </a:xfrm>
            <a:prstGeom prst="rect">
              <a:avLst/>
            </a:prstGeom>
          </p:spPr>
        </p:pic>
        <p:pic>
          <p:nvPicPr>
            <p:cNvPr id="31" name="图片 30"/>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89409" y="-508313"/>
              <a:ext cx="5852172" cy="4389129"/>
            </a:xfrm>
            <a:prstGeom prst="rect">
              <a:avLst/>
            </a:prstGeom>
          </p:spPr>
        </p:pic>
        <p:grpSp>
          <p:nvGrpSpPr>
            <p:cNvPr id="32" name="组合 31"/>
            <p:cNvGrpSpPr/>
            <p:nvPr/>
          </p:nvGrpSpPr>
          <p:grpSpPr>
            <a:xfrm>
              <a:off x="1885074" y="-526260"/>
              <a:ext cx="2289734" cy="461665"/>
              <a:chOff x="4016603" y="3398127"/>
              <a:chExt cx="1714338" cy="322807"/>
            </a:xfrm>
            <a:effectLst>
              <a:outerShdw blurRad="50800" dist="38100" dir="5400000" algn="t" rotWithShape="0">
                <a:prstClr val="black">
                  <a:alpha val="40000"/>
                </a:prstClr>
              </a:outerShdw>
            </a:effectLst>
          </p:grpSpPr>
          <p:sp>
            <p:nvSpPr>
              <p:cNvPr id="33" name="矩形: 圆角 32"/>
              <p:cNvSpPr/>
              <p:nvPr/>
            </p:nvSpPr>
            <p:spPr>
              <a:xfrm>
                <a:off x="4016603" y="3415453"/>
                <a:ext cx="1714338" cy="305481"/>
              </a:xfrm>
              <a:prstGeom prst="roundRect">
                <a:avLst/>
              </a:prstGeom>
              <a:solidFill>
                <a:schemeClr val="accent5">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文本框 33"/>
              <p:cNvSpPr txBox="1"/>
              <p:nvPr/>
            </p:nvSpPr>
            <p:spPr>
              <a:xfrm>
                <a:off x="4016603" y="3398127"/>
                <a:ext cx="1714338" cy="322807"/>
              </a:xfrm>
              <a:prstGeom prst="rect">
                <a:avLst/>
              </a:prstGeom>
              <a:noFill/>
              <a:scene3d>
                <a:camera prst="orthographicFront"/>
                <a:lightRig rig="threePt" dir="t"/>
              </a:scene3d>
              <a:sp3d>
                <a:bevelT prst="relaxedInset"/>
              </a:sp3d>
            </p:spPr>
            <p:txBody>
              <a:bodyPr wrap="square">
                <a:spAutoFit/>
              </a:bodyPr>
              <a:lstStyle/>
              <a:p>
                <a:pPr algn="ctr"/>
                <a:r>
                  <a:rPr lang="zh-CN" altLang="en-US" sz="2400" b="1" dirty="0">
                    <a:latin typeface="+mn-ea"/>
                  </a:rPr>
                  <a:t>数字</a:t>
                </a:r>
                <a:r>
                  <a:rPr lang="en-US" altLang="zh-CN" sz="2400" b="1" dirty="0">
                    <a:latin typeface="+mn-ea"/>
                  </a:rPr>
                  <a:t>t-SNE</a:t>
                </a:r>
                <a:r>
                  <a:rPr lang="zh-CN" altLang="en-US" sz="2400" b="1" dirty="0">
                    <a:latin typeface="+mn-ea"/>
                  </a:rPr>
                  <a:t>分布</a:t>
                </a:r>
                <a:endParaRPr lang="en-US" altLang="zh-CN" sz="2400" b="1" dirty="0">
                  <a:latin typeface="+mn-ea"/>
                </a:endParaRPr>
              </a:p>
            </p:txBody>
          </p:sp>
        </p:grpSp>
        <p:grpSp>
          <p:nvGrpSpPr>
            <p:cNvPr id="42" name="组合 41"/>
            <p:cNvGrpSpPr/>
            <p:nvPr/>
          </p:nvGrpSpPr>
          <p:grpSpPr>
            <a:xfrm>
              <a:off x="1734944" y="3604827"/>
              <a:ext cx="2289735" cy="461665"/>
              <a:chOff x="4016603" y="3398127"/>
              <a:chExt cx="1714339" cy="322807"/>
            </a:xfrm>
            <a:effectLst>
              <a:outerShdw blurRad="50800" dist="38100" dir="5400000" algn="t" rotWithShape="0">
                <a:prstClr val="black">
                  <a:alpha val="40000"/>
                </a:prstClr>
              </a:outerShdw>
            </a:effectLst>
          </p:grpSpPr>
          <p:sp>
            <p:nvSpPr>
              <p:cNvPr id="43" name="矩形: 圆角 42"/>
              <p:cNvSpPr/>
              <p:nvPr/>
            </p:nvSpPr>
            <p:spPr>
              <a:xfrm>
                <a:off x="4016603" y="3415453"/>
                <a:ext cx="1714338" cy="305481"/>
              </a:xfrm>
              <a:prstGeom prst="roundRect">
                <a:avLst/>
              </a:prstGeom>
              <a:solidFill>
                <a:schemeClr val="accent5">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4016604" y="3398127"/>
                <a:ext cx="1714338" cy="322807"/>
              </a:xfrm>
              <a:prstGeom prst="rect">
                <a:avLst/>
              </a:prstGeom>
              <a:noFill/>
              <a:scene3d>
                <a:camera prst="orthographicFront"/>
                <a:lightRig rig="threePt" dir="t"/>
              </a:scene3d>
              <a:sp3d>
                <a:bevelT prst="relaxedInset"/>
              </a:sp3d>
            </p:spPr>
            <p:txBody>
              <a:bodyPr wrap="square">
                <a:spAutoFit/>
              </a:bodyPr>
              <a:lstStyle/>
              <a:p>
                <a:pPr algn="ctr"/>
                <a:r>
                  <a:rPr lang="zh-CN" altLang="en-US" sz="2400" b="1" dirty="0">
                    <a:latin typeface="+mn-ea"/>
                  </a:rPr>
                  <a:t>字符</a:t>
                </a:r>
                <a:r>
                  <a:rPr lang="en-US" altLang="zh-CN" sz="2400" b="1" dirty="0">
                    <a:latin typeface="+mn-ea"/>
                  </a:rPr>
                  <a:t>t-SNE</a:t>
                </a:r>
                <a:r>
                  <a:rPr lang="zh-CN" altLang="en-US" sz="2400" b="1" dirty="0">
                    <a:latin typeface="+mn-ea"/>
                  </a:rPr>
                  <a:t>分布</a:t>
                </a:r>
                <a:endParaRPr lang="en-US" altLang="zh-CN" sz="2400" b="1" dirty="0">
                  <a:latin typeface="+mn-ea"/>
                </a:endParaRPr>
              </a:p>
            </p:txBody>
          </p:sp>
        </p:grpSp>
        <p:grpSp>
          <p:nvGrpSpPr>
            <p:cNvPr id="45" name="组合 44"/>
            <p:cNvGrpSpPr/>
            <p:nvPr/>
          </p:nvGrpSpPr>
          <p:grpSpPr>
            <a:xfrm>
              <a:off x="5532843" y="3657161"/>
              <a:ext cx="2793221" cy="830998"/>
              <a:chOff x="4016603" y="3398127"/>
              <a:chExt cx="1714338" cy="581053"/>
            </a:xfrm>
            <a:effectLst>
              <a:outerShdw blurRad="50800" dist="38100" dir="5400000" algn="t" rotWithShape="0">
                <a:prstClr val="black">
                  <a:alpha val="40000"/>
                </a:prstClr>
              </a:outerShdw>
            </a:effectLst>
          </p:grpSpPr>
          <p:sp>
            <p:nvSpPr>
              <p:cNvPr id="46" name="矩形: 圆角 45"/>
              <p:cNvSpPr/>
              <p:nvPr/>
            </p:nvSpPr>
            <p:spPr>
              <a:xfrm>
                <a:off x="4016603" y="3415453"/>
                <a:ext cx="1714338" cy="305481"/>
              </a:xfrm>
              <a:prstGeom prst="roundRect">
                <a:avLst/>
              </a:prstGeom>
              <a:solidFill>
                <a:schemeClr val="accent5">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7" name="文本框 46"/>
              <p:cNvSpPr txBox="1"/>
              <p:nvPr/>
            </p:nvSpPr>
            <p:spPr>
              <a:xfrm>
                <a:off x="4016603" y="3398127"/>
                <a:ext cx="1714338" cy="581053"/>
              </a:xfrm>
              <a:prstGeom prst="rect">
                <a:avLst/>
              </a:prstGeom>
              <a:noFill/>
              <a:scene3d>
                <a:camera prst="orthographicFront"/>
                <a:lightRig rig="threePt" dir="t"/>
              </a:scene3d>
              <a:sp3d>
                <a:bevelT prst="relaxedInset"/>
              </a:sp3d>
            </p:spPr>
            <p:txBody>
              <a:bodyPr wrap="square">
                <a:spAutoFit/>
              </a:bodyPr>
              <a:lstStyle/>
              <a:p>
                <a:pPr algn="ctr"/>
                <a:r>
                  <a:rPr lang="zh-CN" altLang="en-US" sz="2400" b="1" dirty="0">
                    <a:latin typeface="+mn-ea"/>
                  </a:rPr>
                  <a:t>字符识别混淆矩阵</a:t>
                </a:r>
                <a:endParaRPr lang="en-US" altLang="zh-CN" sz="2400" b="1" dirty="0">
                  <a:latin typeface="+mn-ea"/>
                </a:endParaRPr>
              </a:p>
            </p:txBody>
          </p:sp>
        </p:grpSp>
        <p:grpSp>
          <p:nvGrpSpPr>
            <p:cNvPr id="48" name="组合 47"/>
            <p:cNvGrpSpPr/>
            <p:nvPr/>
          </p:nvGrpSpPr>
          <p:grpSpPr>
            <a:xfrm>
              <a:off x="5509303" y="-526263"/>
              <a:ext cx="2793221" cy="461665"/>
              <a:chOff x="4016603" y="3398127"/>
              <a:chExt cx="1714338" cy="322807"/>
            </a:xfrm>
            <a:effectLst>
              <a:outerShdw blurRad="50800" dist="38100" dir="5400000" algn="t" rotWithShape="0">
                <a:prstClr val="black">
                  <a:alpha val="40000"/>
                </a:prstClr>
              </a:outerShdw>
            </a:effectLst>
          </p:grpSpPr>
          <p:sp>
            <p:nvSpPr>
              <p:cNvPr id="50" name="矩形: 圆角 49"/>
              <p:cNvSpPr/>
              <p:nvPr/>
            </p:nvSpPr>
            <p:spPr>
              <a:xfrm>
                <a:off x="4016603" y="3415453"/>
                <a:ext cx="1714338" cy="305481"/>
              </a:xfrm>
              <a:prstGeom prst="roundRect">
                <a:avLst/>
              </a:prstGeom>
              <a:solidFill>
                <a:schemeClr val="accent5">
                  <a:lumMod val="40000"/>
                  <a:lumOff val="60000"/>
                </a:schemeClr>
              </a:solidFill>
              <a:scene3d>
                <a:camera prst="orthographicFront"/>
                <a:lightRig rig="threePt" dir="t"/>
              </a:scene3d>
              <a:sp3d>
                <a:bevelT prst="relaxedIns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文本框 50"/>
              <p:cNvSpPr txBox="1"/>
              <p:nvPr/>
            </p:nvSpPr>
            <p:spPr>
              <a:xfrm>
                <a:off x="4016603" y="3398127"/>
                <a:ext cx="1714338" cy="322807"/>
              </a:xfrm>
              <a:prstGeom prst="rect">
                <a:avLst/>
              </a:prstGeom>
              <a:noFill/>
              <a:scene3d>
                <a:camera prst="orthographicFront"/>
                <a:lightRig rig="threePt" dir="t"/>
              </a:scene3d>
              <a:sp3d>
                <a:bevelT prst="relaxedInset"/>
              </a:sp3d>
            </p:spPr>
            <p:txBody>
              <a:bodyPr wrap="square">
                <a:spAutoFit/>
              </a:bodyPr>
              <a:lstStyle/>
              <a:p>
                <a:pPr algn="ctr"/>
                <a:r>
                  <a:rPr lang="zh-CN" altLang="en-US" sz="2400" b="1" dirty="0">
                    <a:latin typeface="+mn-ea"/>
                  </a:rPr>
                  <a:t>数字识别混淆矩阵</a:t>
                </a:r>
                <a:endParaRPr lang="en-US" altLang="zh-CN" sz="2400" b="1" dirty="0">
                  <a:latin typeface="+mn-ea"/>
                </a:endParaRPr>
              </a:p>
            </p:txBody>
          </p:sp>
        </p:grpSp>
        <p:pic>
          <p:nvPicPr>
            <p:cNvPr id="20" name="图片 19"/>
            <p:cNvPicPr>
              <a:picLocks noChangeAspect="1"/>
            </p:cNvPicPr>
            <p:nvPr/>
          </p:nvPicPr>
          <p:blipFill rotWithShape="1">
            <a:blip r:embed="rId4">
              <a:extLst>
                <a:ext uri="{28A0092B-C50C-407E-A947-70E740481C1C}">
                  <a14:useLocalDpi xmlns:a14="http://schemas.microsoft.com/office/drawing/2010/main" val="0"/>
                </a:ext>
              </a:extLst>
            </a:blip>
            <a:srcRect r="50898"/>
            <a:stretch>
              <a:fillRect/>
            </a:stretch>
          </p:blipFill>
          <p:spPr>
            <a:xfrm>
              <a:off x="971600" y="-23163"/>
              <a:ext cx="3816424" cy="3657607"/>
            </a:xfrm>
            <a:prstGeom prst="rect">
              <a:avLst/>
            </a:prstGeom>
          </p:spPr>
        </p:pic>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数据量化</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2" name="文本框 11"/>
          <p:cNvSpPr txBox="1"/>
          <p:nvPr/>
        </p:nvSpPr>
        <p:spPr>
          <a:xfrm>
            <a:off x="1811045" y="5702713"/>
            <a:ext cx="4572000" cy="923330"/>
          </a:xfrm>
          <a:prstGeom prst="rect">
            <a:avLst/>
          </a:prstGeom>
          <a:noFill/>
        </p:spPr>
        <p:txBody>
          <a:bodyPr wrap="square">
            <a:spAutoFit/>
          </a:bodyPr>
          <a:lstStyle/>
          <a:p>
            <a:r>
              <a:rPr lang="pt-BR" altLang="zh-CN" b="0" dirty="0">
                <a:effectLst/>
                <a:latin typeface="Consolas" panose="020B0609020204030204" pitchFamily="49" charset="0"/>
              </a:rPr>
              <a:t>a*x*x+b*x+c;</a:t>
            </a:r>
            <a:endParaRPr lang="pt-BR" altLang="zh-CN" b="0" dirty="0">
              <a:effectLst/>
              <a:latin typeface="Consolas" panose="020B0609020204030204" pitchFamily="49" charset="0"/>
            </a:endParaRPr>
          </a:p>
          <a:p>
            <a:r>
              <a:rPr lang="en-US" altLang="zh-CN" b="0" dirty="0">
                <a:effectLst/>
                <a:latin typeface="Consolas" panose="020B0609020204030204" pitchFamily="49" charset="0"/>
              </a:rPr>
              <a:t>a/(</a:t>
            </a:r>
            <a:r>
              <a:rPr lang="en-US" altLang="zh-CN" b="0" dirty="0" err="1">
                <a:effectLst/>
                <a:latin typeface="Consolas" panose="020B0609020204030204" pitchFamily="49" charset="0"/>
              </a:rPr>
              <a:t>b+x</a:t>
            </a:r>
            <a:r>
              <a:rPr lang="en-US" altLang="zh-CN" b="0" dirty="0">
                <a:effectLst/>
                <a:latin typeface="Consolas" panose="020B0609020204030204" pitchFamily="49" charset="0"/>
              </a:rPr>
              <a:t>)+c;  </a:t>
            </a:r>
            <a:r>
              <a:rPr lang="zh-CN" altLang="en-US" b="0" dirty="0">
                <a:effectLst/>
                <a:latin typeface="Consolas" panose="020B0609020204030204" pitchFamily="49" charset="0"/>
              </a:rPr>
              <a:t>这俩个拟合都能拟合出来，但是反比例函数这里会有报错。</a:t>
            </a:r>
            <a:endParaRPr lang="en-US" altLang="zh-CN" b="0" dirty="0">
              <a:effectLst/>
              <a:latin typeface="Consolas" panose="020B0609020204030204" pitchFamily="49"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5254865" y="1556791"/>
            <a:ext cx="2902047" cy="3242129"/>
          </a:xfrm>
          <a:prstGeom prst="rect">
            <a:avLst/>
          </a:prstGeom>
        </p:spPr>
      </p:pic>
      <p:sp>
        <p:nvSpPr>
          <p:cNvPr id="35" name="圆角矩形 14"/>
          <p:cNvSpPr/>
          <p:nvPr/>
        </p:nvSpPr>
        <p:spPr>
          <a:xfrm>
            <a:off x="6383045" y="6488668"/>
            <a:ext cx="1750107" cy="369332"/>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弯曲度数转化</a:t>
            </a:r>
            <a:endParaRPr lang="zh-CN" altLang="en-US" b="1" dirty="0">
              <a:solidFill>
                <a:schemeClr val="tx1"/>
              </a:solidFill>
              <a:latin typeface="Times New Roman" panose="02020603050405020304" pitchFamily="18" charset="0"/>
              <a:cs typeface="Times New Roman" panose="02020603050405020304" pitchFamily="18" charset="0"/>
            </a:endParaRPr>
          </a:p>
        </p:txBody>
      </p:sp>
      <p:sp>
        <p:nvSpPr>
          <p:cNvPr id="13" name="圆角矩形 14"/>
          <p:cNvSpPr/>
          <p:nvPr/>
        </p:nvSpPr>
        <p:spPr>
          <a:xfrm>
            <a:off x="5963159" y="5072633"/>
            <a:ext cx="1750107" cy="369332"/>
          </a:xfrm>
          <a:prstGeom prst="roundRect">
            <a:avLst/>
          </a:prstGeom>
          <a:solidFill>
            <a:schemeClr val="accent6">
              <a:lumMod val="20000"/>
              <a:lumOff val="80000"/>
            </a:schemeClr>
          </a:solidFill>
          <a:ln>
            <a:prstDash val="sysDash"/>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chemeClr val="tx1"/>
                </a:solidFill>
                <a:latin typeface="Times New Roman" panose="02020603050405020304" pitchFamily="18" charset="0"/>
                <a:cs typeface="Times New Roman" panose="02020603050405020304" pitchFamily="18" charset="0"/>
              </a:rPr>
              <a:t>Uhand</a:t>
            </a:r>
            <a:r>
              <a:rPr lang="zh-CN" altLang="en-US" b="1" dirty="0">
                <a:solidFill>
                  <a:schemeClr val="tx1"/>
                </a:solidFill>
                <a:latin typeface="Times New Roman" panose="02020603050405020304" pitchFamily="18" charset="0"/>
                <a:cs typeface="Times New Roman" panose="02020603050405020304" pitchFamily="18" charset="0"/>
              </a:rPr>
              <a:t>机械手</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42397" y="1382233"/>
            <a:ext cx="5333333" cy="4046767"/>
          </a:xfrm>
          <a:prstGeom prst="rect">
            <a:avLst/>
          </a:prstGeom>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数据量化</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5" name="圆角矩形 14"/>
          <p:cNvSpPr/>
          <p:nvPr/>
        </p:nvSpPr>
        <p:spPr>
          <a:xfrm>
            <a:off x="3275856" y="6280900"/>
            <a:ext cx="3384376" cy="369332"/>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电压</a:t>
            </a:r>
            <a:r>
              <a:rPr lang="en-US" altLang="zh-CN" b="1" dirty="0">
                <a:solidFill>
                  <a:schemeClr val="tx1"/>
                </a:solidFill>
                <a:latin typeface="Times New Roman" panose="02020603050405020304" pitchFamily="18" charset="0"/>
                <a:cs typeface="Times New Roman" panose="02020603050405020304" pitchFamily="18" charset="0"/>
              </a:rPr>
              <a:t>-</a:t>
            </a:r>
            <a:r>
              <a:rPr lang="zh-CN" altLang="en-US" b="1" dirty="0">
                <a:solidFill>
                  <a:schemeClr val="tx1"/>
                </a:solidFill>
                <a:latin typeface="Times New Roman" panose="02020603050405020304" pitchFamily="18" charset="0"/>
                <a:cs typeface="Times New Roman" panose="02020603050405020304" pitchFamily="18" charset="0"/>
              </a:rPr>
              <a:t>弯曲度数转化</a:t>
            </a:r>
            <a:r>
              <a:rPr lang="en-US" altLang="zh-CN" b="1" dirty="0">
                <a:solidFill>
                  <a:schemeClr val="tx1"/>
                </a:solidFill>
                <a:latin typeface="Times New Roman" panose="02020603050405020304" pitchFamily="18" charset="0"/>
                <a:cs typeface="Times New Roman" panose="02020603050405020304" pitchFamily="18" charset="0"/>
              </a:rPr>
              <a:t>53</a:t>
            </a:r>
            <a:r>
              <a:rPr lang="zh-CN" altLang="en-US" b="1" dirty="0">
                <a:solidFill>
                  <a:schemeClr val="tx1"/>
                </a:solidFill>
                <a:latin typeface="Times New Roman" panose="02020603050405020304" pitchFamily="18" charset="0"/>
                <a:cs typeface="Times New Roman" panose="02020603050405020304" pitchFamily="18" charset="0"/>
              </a:rPr>
              <a:t>组数据</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1"/>
          <a:stretch>
            <a:fillRect/>
          </a:stretch>
        </p:blipFill>
        <p:spPr>
          <a:xfrm>
            <a:off x="0" y="760686"/>
            <a:ext cx="9144000" cy="5336628"/>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072493"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数据转化</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模型特征处理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7" name="文本框 16"/>
          <p:cNvSpPr txBox="1"/>
          <p:nvPr/>
        </p:nvSpPr>
        <p:spPr>
          <a:xfrm>
            <a:off x="319409" y="4612105"/>
            <a:ext cx="4572000" cy="923330"/>
          </a:xfrm>
          <a:prstGeom prst="rect">
            <a:avLst/>
          </a:prstGeom>
          <a:noFill/>
        </p:spPr>
        <p:txBody>
          <a:bodyPr wrap="square">
            <a:spAutoFit/>
          </a:bodyPr>
          <a:lstStyle/>
          <a:p>
            <a:r>
              <a:rPr lang="zh-CN" altLang="en-US" b="0" dirty="0">
                <a:solidFill>
                  <a:srgbClr val="CE9178"/>
                </a:solidFill>
                <a:effectLst/>
                <a:latin typeface="Consolas" panose="020B0609020204030204" pitchFamily="49" charset="0"/>
              </a:rPr>
              <a:t>同一手势不同图像特征向量取平均，每张图像对应特征向量与平均值作差，将差值超过阈值的数据剔除。这里阈值</a:t>
            </a:r>
            <a:r>
              <a:rPr lang="en-US" altLang="zh-CN" b="0" dirty="0">
                <a:solidFill>
                  <a:srgbClr val="CE9178"/>
                </a:solidFill>
                <a:effectLst/>
                <a:latin typeface="Consolas" panose="020B0609020204030204" pitchFamily="49" charset="0"/>
              </a:rPr>
              <a:t>30</a:t>
            </a:r>
            <a:r>
              <a:rPr lang="zh-CN" altLang="en-US" b="0" dirty="0">
                <a:solidFill>
                  <a:srgbClr val="CE9178"/>
                </a:solidFill>
                <a:effectLst/>
                <a:latin typeface="Consolas" panose="020B0609020204030204" pitchFamily="49" charset="0"/>
              </a:rPr>
              <a:t>度。</a:t>
            </a:r>
            <a:endParaRPr lang="zh-CN" altLang="en-US" b="0" dirty="0">
              <a:solidFill>
                <a:srgbClr val="D4D4D4"/>
              </a:solidFill>
              <a:effectLst/>
              <a:latin typeface="Consolas" panose="020B0609020204030204" pitchFamily="49" charset="0"/>
            </a:endParaRPr>
          </a:p>
        </p:txBody>
      </p:sp>
      <p:sp>
        <p:nvSpPr>
          <p:cNvPr id="19" name="文本框 18"/>
          <p:cNvSpPr txBox="1"/>
          <p:nvPr/>
        </p:nvSpPr>
        <p:spPr>
          <a:xfrm>
            <a:off x="1691680" y="720877"/>
            <a:ext cx="7890048" cy="369332"/>
          </a:xfrm>
          <a:prstGeom prst="rect">
            <a:avLst/>
          </a:prstGeom>
          <a:noFill/>
        </p:spPr>
        <p:txBody>
          <a:bodyPr wrap="square">
            <a:spAutoFit/>
          </a:bodyPr>
          <a:lstStyle/>
          <a:p>
            <a:r>
              <a:rPr lang="en-US" altLang="zh-CN" b="0" dirty="0" err="1">
                <a:solidFill>
                  <a:srgbClr val="FF0000"/>
                </a:solidFill>
                <a:effectLst/>
                <a:latin typeface="Consolas" panose="020B0609020204030204" pitchFamily="49" charset="0"/>
              </a:rPr>
              <a:t>np.pi</a:t>
            </a:r>
            <a:r>
              <a:rPr lang="en-US" altLang="zh-CN" b="0" dirty="0">
                <a:solidFill>
                  <a:srgbClr val="FF0000"/>
                </a:solidFill>
                <a:effectLst/>
                <a:latin typeface="Consolas" panose="020B0609020204030204" pitchFamily="49" charset="0"/>
              </a:rPr>
              <a:t> - </a:t>
            </a:r>
            <a:r>
              <a:rPr lang="en-US" altLang="zh-CN" b="0" dirty="0" err="1">
                <a:solidFill>
                  <a:srgbClr val="FF0000"/>
                </a:solidFill>
                <a:effectLst/>
                <a:latin typeface="Consolas" panose="020B0609020204030204" pitchFamily="49" charset="0"/>
              </a:rPr>
              <a:t>calculateAngle</a:t>
            </a:r>
            <a:r>
              <a:rPr lang="en-US" altLang="zh-CN" b="0" dirty="0">
                <a:solidFill>
                  <a:srgbClr val="FF0000"/>
                </a:solidFill>
                <a:effectLst/>
                <a:latin typeface="Consolas" panose="020B0609020204030204" pitchFamily="49" charset="0"/>
              </a:rPr>
              <a:t>(</a:t>
            </a:r>
            <a:r>
              <a:rPr lang="en-US" altLang="zh-CN" b="0" dirty="0" err="1">
                <a:solidFill>
                  <a:srgbClr val="FF0000"/>
                </a:solidFill>
                <a:effectLst/>
                <a:latin typeface="Consolas" panose="020B0609020204030204" pitchFamily="49" charset="0"/>
              </a:rPr>
              <a:t>finger_list</a:t>
            </a:r>
            <a:r>
              <a:rPr lang="en-US" altLang="zh-CN" b="0" dirty="0">
                <a:solidFill>
                  <a:srgbClr val="FF0000"/>
                </a:solidFill>
                <a:effectLst/>
                <a:latin typeface="Consolas" panose="020B0609020204030204" pitchFamily="49" charset="0"/>
              </a:rPr>
              <a:t>[</a:t>
            </a:r>
            <a:r>
              <a:rPr lang="en-US" altLang="zh-CN" b="0" dirty="0" err="1">
                <a:solidFill>
                  <a:srgbClr val="FF0000"/>
                </a:solidFill>
                <a:effectLst/>
                <a:latin typeface="Consolas" panose="020B0609020204030204" pitchFamily="49" charset="0"/>
              </a:rPr>
              <a:t>i</a:t>
            </a:r>
            <a:r>
              <a:rPr lang="en-US" altLang="zh-CN" b="0" dirty="0">
                <a:solidFill>
                  <a:srgbClr val="FF0000"/>
                </a:solidFill>
                <a:effectLst/>
                <a:latin typeface="Consolas" panose="020B0609020204030204" pitchFamily="49" charset="0"/>
              </a:rPr>
              <a:t>], </a:t>
            </a:r>
            <a:r>
              <a:rPr lang="en-US" altLang="zh-CN" b="0" dirty="0" err="1">
                <a:solidFill>
                  <a:srgbClr val="FF0000"/>
                </a:solidFill>
                <a:effectLst/>
                <a:latin typeface="Consolas" panose="020B0609020204030204" pitchFamily="49" charset="0"/>
              </a:rPr>
              <a:t>finger_list</a:t>
            </a:r>
            <a:r>
              <a:rPr lang="en-US" altLang="zh-CN" b="0" dirty="0">
                <a:solidFill>
                  <a:srgbClr val="FF0000"/>
                </a:solidFill>
                <a:effectLst/>
                <a:latin typeface="Consolas" panose="020B0609020204030204" pitchFamily="49" charset="0"/>
              </a:rPr>
              <a:t>[</a:t>
            </a:r>
            <a:r>
              <a:rPr lang="en-US" altLang="zh-CN" b="0" dirty="0" err="1">
                <a:solidFill>
                  <a:srgbClr val="FF0000"/>
                </a:solidFill>
                <a:effectLst/>
                <a:latin typeface="Consolas" panose="020B0609020204030204" pitchFamily="49" charset="0"/>
              </a:rPr>
              <a:t>i</a:t>
            </a:r>
            <a:r>
              <a:rPr lang="en-US" altLang="zh-CN" b="0" dirty="0">
                <a:solidFill>
                  <a:srgbClr val="FF0000"/>
                </a:solidFill>
                <a:effectLst/>
                <a:latin typeface="Consolas" panose="020B0609020204030204" pitchFamily="49" charset="0"/>
              </a:rPr>
              <a:t> + 1])  </a:t>
            </a:r>
            <a:endParaRPr lang="en-US" altLang="zh-CN" b="0" dirty="0">
              <a:solidFill>
                <a:srgbClr val="FF0000"/>
              </a:solidFill>
              <a:effectLst/>
              <a:latin typeface="Consolas" panose="020B0609020204030204" pitchFamily="49" charset="0"/>
            </a:endParaRPr>
          </a:p>
        </p:txBody>
      </p:sp>
      <p:sp>
        <p:nvSpPr>
          <p:cNvPr id="21" name="文本框 20"/>
          <p:cNvSpPr txBox="1"/>
          <p:nvPr/>
        </p:nvSpPr>
        <p:spPr>
          <a:xfrm>
            <a:off x="226584" y="1137900"/>
            <a:ext cx="8430375" cy="646331"/>
          </a:xfrm>
          <a:prstGeom prst="rect">
            <a:avLst/>
          </a:prstGeom>
          <a:noFill/>
        </p:spPr>
        <p:txBody>
          <a:bodyPr wrap="square">
            <a:spAutoFit/>
          </a:bodyPr>
          <a:lstStyle/>
          <a:p>
            <a:r>
              <a:rPr lang="zh-CN" altLang="en-US" dirty="0"/>
              <a:t>图片转后后存储格式：[2.8312, 3.0184, 2.9655, 3.082, 2.972, ‘Right’, ‘paper’] 大拇指</a:t>
            </a:r>
            <a:r>
              <a:rPr lang="en-US" altLang="zh-CN" dirty="0">
                <a:sym typeface="Wingdings" panose="05000000000000000000" pitchFamily="2" charset="2"/>
              </a:rPr>
              <a:t></a:t>
            </a:r>
            <a:r>
              <a:rPr lang="zh-CN" altLang="en-US" dirty="0"/>
              <a:t>小拇指</a:t>
            </a:r>
            <a:r>
              <a:rPr lang="en-US" altLang="zh-CN" dirty="0"/>
              <a:t>, </a:t>
            </a:r>
            <a:r>
              <a:rPr lang="zh-CN" altLang="en-US" dirty="0"/>
              <a:t>弧度制， 手指伸直表示</a:t>
            </a:r>
            <a:r>
              <a:rPr lang="en-US" altLang="zh-CN" dirty="0"/>
              <a:t>0</a:t>
            </a:r>
            <a:r>
              <a:rPr lang="zh-CN" altLang="en-US" dirty="0"/>
              <a:t>度  </a:t>
            </a:r>
            <a:endParaRPr lang="zh-CN" altLang="en-US" dirty="0"/>
          </a:p>
        </p:txBody>
      </p:sp>
      <p:pic>
        <p:nvPicPr>
          <p:cNvPr id="23" name="图片 22"/>
          <p:cNvPicPr>
            <a:picLocks noChangeAspect="1"/>
          </p:cNvPicPr>
          <p:nvPr/>
        </p:nvPicPr>
        <p:blipFill>
          <a:blip r:embed="rId1"/>
          <a:stretch>
            <a:fillRect/>
          </a:stretch>
        </p:blipFill>
        <p:spPr>
          <a:xfrm>
            <a:off x="319409" y="1831922"/>
            <a:ext cx="2350865" cy="2533457"/>
          </a:xfrm>
          <a:prstGeom prst="rect">
            <a:avLst/>
          </a:prstGeom>
        </p:spPr>
      </p:pic>
      <mc:AlternateContent xmlns:mc="http://schemas.openxmlformats.org/markup-compatibility/2006">
        <mc:Choice xmlns:a14="http://schemas.microsoft.com/office/drawing/2010/main" Requires="a14">
          <p:sp>
            <p:nvSpPr>
              <p:cNvPr id="16" name="对象 -2147482577"/>
              <p:cNvSpPr txBox="1"/>
              <p:nvPr/>
            </p:nvSpPr>
            <p:spPr>
              <a:xfrm>
                <a:off x="2864223" y="2352514"/>
                <a:ext cx="3461571" cy="1446487"/>
              </a:xfrm>
              <a:prstGeom prst="rect">
                <a:avLst/>
              </a:prstGeom>
              <a:noFill/>
              <a:ln w="38100">
                <a:noFill/>
                <a:miter/>
              </a:ln>
            </p:spPr>
            <p:txBody>
              <a:bodyPr>
                <a:noAutofit/>
              </a:bodyPr>
              <a:lstStyle/>
              <a:p>
                <a14:m>
                  <m:oMathPara xmlns:m="http://schemas.openxmlformats.org/officeDocument/2006/math">
                    <m:oMathParaPr>
                      <m:jc m:val="left"/>
                    </m:oMathParaPr>
                    <m:oMath xmlns:m="http://schemas.openxmlformats.org/officeDocument/2006/math">
                      <m:r>
                        <a:rPr lang="zh-CN" altLang="en-US" sz="1400" i="1" smtClean="0">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m:t>
                          </m:r>
                        </m:sub>
                      </m:sSub>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1" smtClean="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1" smtClean="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smtClean="0">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oMath>
                    <m:oMath xmlns:m="http://schemas.openxmlformats.org/officeDocument/2006/math">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zh-CN" altLang="en-US" sz="1400" i="0">
                              <a:solidFill>
                                <a:srgbClr val="000000"/>
                              </a:solidFill>
                              <a:latin typeface="Cambria Math" panose="02040503050406030204" pitchFamily="18" charset="0"/>
                            </a:rPr>
                            <m:t>5</m:t>
                          </m:r>
                        </m:sub>
                      </m:sSub>
                      <m:sSub>
                        <m:sSubPr>
                          <m:ctrlPr>
                            <a:rPr lang="zh-CN" altLang="en-US" sz="1400" i="1">
                              <a:solidFill>
                                <a:srgbClr val="000000"/>
                              </a:solidFill>
                              <a:latin typeface="Cambria Math" panose="02040503050406030204" pitchFamily="18" charset="0"/>
                            </a:rPr>
                          </m:ctrlPr>
                        </m:sSubPr>
                        <m:e>
                          <m:r>
                            <a:rPr lang="en-US" altLang="zh-CN" sz="1400" b="0" i="1" smtClean="0">
                              <a:solidFill>
                                <a:srgbClr val="000000"/>
                              </a:solidFill>
                              <a:latin typeface="Cambria Math" panose="02040503050406030204" pitchFamily="18" charset="0"/>
                            </a:rPr>
                            <m:t>,</m:t>
                          </m:r>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a:solidFill>
                                <a:srgbClr val="000000"/>
                              </a:solidFill>
                              <a:latin typeface="Cambria Math" panose="02040503050406030204" pitchFamily="18" charset="0"/>
                            </a:rPr>
                            <m:t>1</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a:solidFill>
                                <a:srgbClr val="000000"/>
                              </a:solidFill>
                              <a:latin typeface="Cambria Math" panose="02040503050406030204" pitchFamily="18" charset="0"/>
                            </a:rPr>
                            <m:t>2</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a:solidFill>
                                <a:srgbClr val="000000"/>
                              </a:solidFill>
                              <a:latin typeface="Cambria Math" panose="02040503050406030204" pitchFamily="18" charset="0"/>
                            </a:rPr>
                            <m:t>3</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5</m:t>
                          </m:r>
                        </m:sub>
                      </m:sSub>
                      <m:r>
                        <a:rPr lang="zh-CN" altLang="en-US" sz="1400" i="1">
                          <a:solidFill>
                            <a:srgbClr val="000000"/>
                          </a:solidFill>
                          <a:latin typeface="Cambria Math" panose="02040503050406030204" pitchFamily="18" charset="0"/>
                        </a:rPr>
                        <m:t>−</m:t>
                      </m:r>
                      <m:sSub>
                        <m:sSubPr>
                          <m:ctrlPr>
                            <a:rPr lang="zh-CN" altLang="en-US" sz="1400" i="1">
                              <a:solidFill>
                                <a:srgbClr val="000000"/>
                              </a:solidFill>
                              <a:latin typeface="Cambria Math" panose="02040503050406030204" pitchFamily="18" charset="0"/>
                            </a:rPr>
                          </m:ctrlPr>
                        </m:sSubPr>
                        <m:e>
                          <m:r>
                            <a:rPr lang="zh-CN" altLang="en-US" sz="1400" i="1">
                              <a:solidFill>
                                <a:srgbClr val="000000"/>
                              </a:solidFill>
                              <a:latin typeface="Cambria Math" panose="02040503050406030204" pitchFamily="18" charset="0"/>
                            </a:rPr>
                            <m:t>𝛼</m:t>
                          </m:r>
                        </m:e>
                        <m:sub>
                          <m:r>
                            <a:rPr lang="en-US" altLang="zh-CN" sz="1400" b="0" i="0" smtClean="0">
                              <a:solidFill>
                                <a:srgbClr val="000000"/>
                              </a:solidFill>
                              <a:latin typeface="Cambria Math" panose="02040503050406030204" pitchFamily="18" charset="0"/>
                            </a:rPr>
                            <m:t>4</m:t>
                          </m:r>
                        </m:sub>
                      </m:sSub>
                      <m:r>
                        <a:rPr lang="zh-CN" altLang="en-US" sz="1400" i="1">
                          <a:solidFill>
                            <a:srgbClr val="000000"/>
                          </a:solidFill>
                          <a:latin typeface="Cambria Math" panose="02040503050406030204" pitchFamily="18" charset="0"/>
                        </a:rPr>
                        <m:t>,)</m:t>
                      </m:r>
                    </m:oMath>
                  </m:oMathPara>
                </a14:m>
                <a:endParaRPr lang="zh-CN" altLang="en-US" sz="1400" dirty="0"/>
              </a:p>
            </p:txBody>
          </p:sp>
        </mc:Choice>
        <mc:Fallback>
          <p:sp>
            <p:nvSpPr>
              <p:cNvPr id="16" name="对象 -2147482577"/>
              <p:cNvSpPr txBox="1">
                <a:spLocks noRot="1" noChangeAspect="1" noMove="1" noResize="1" noEditPoints="1" noAdjustHandles="1" noChangeArrowheads="1" noChangeShapeType="1" noTextEdit="1"/>
              </p:cNvSpPr>
              <p:nvPr/>
            </p:nvSpPr>
            <p:spPr>
              <a:xfrm>
                <a:off x="2864223" y="2352514"/>
                <a:ext cx="3461571" cy="1446487"/>
              </a:xfrm>
              <a:prstGeom prst="rect">
                <a:avLst/>
              </a:prstGeom>
              <a:blipFill rotWithShape="1">
                <a:blip r:embed="rId2"/>
                <a:stretch>
                  <a:fillRect l="-11" t="-33" r="16" b="30"/>
                </a:stretch>
              </a:blipFill>
              <a:ln w="38100">
                <a:noFill/>
                <a:miter/>
              </a:ln>
            </p:spPr>
            <p:txBody>
              <a:bodyPr/>
              <a:lstStyle/>
              <a:p>
                <a:r>
                  <a:rPr lang="zh-CN" altLang="en-US">
                    <a:noFill/>
                  </a:rPr>
                  <a:t> </a:t>
                </a:r>
              </a:p>
            </p:txBody>
          </p:sp>
        </mc:Fallback>
      </mc:AlternateContent>
      <p:pic>
        <p:nvPicPr>
          <p:cNvPr id="60" name="图片 59"/>
          <p:cNvPicPr>
            <a:picLocks noChangeAspect="1"/>
          </p:cNvPicPr>
          <p:nvPr/>
        </p:nvPicPr>
        <p:blipFill>
          <a:blip r:embed="rId3">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303792" y="2243214"/>
            <a:ext cx="628571" cy="609524"/>
          </a:xfrm>
          <a:prstGeom prst="rect">
            <a:avLst/>
          </a:prstGeom>
        </p:spPr>
      </p:pic>
      <p:pic>
        <p:nvPicPr>
          <p:cNvPr id="61" name="图片 60"/>
          <p:cNvPicPr>
            <a:picLocks noChangeAspect="1"/>
          </p:cNvPicPr>
          <p:nvPr/>
        </p:nvPicPr>
        <p:blipFill>
          <a:blip r:embed="rId4">
            <a:clrChange>
              <a:clrFrom>
                <a:srgbClr val="FFFFFF"/>
              </a:clrFrom>
              <a:clrTo>
                <a:srgbClr val="FFFFFF">
                  <a:alpha val="0"/>
                </a:srgbClr>
              </a:clrTo>
            </a:clrChange>
            <a:duotone>
              <a:schemeClr val="accent1">
                <a:shade val="45000"/>
                <a:satMod val="135000"/>
              </a:schemeClr>
              <a:prstClr val="white"/>
            </a:duotone>
          </a:blip>
          <a:stretch>
            <a:fillRect/>
          </a:stretch>
        </p:blipFill>
        <p:spPr>
          <a:xfrm>
            <a:off x="8211700" y="2884323"/>
            <a:ext cx="723810" cy="666667"/>
          </a:xfrm>
          <a:prstGeom prst="rect">
            <a:avLst/>
          </a:prstGeom>
        </p:spPr>
      </p:pic>
      <p:pic>
        <p:nvPicPr>
          <p:cNvPr id="62" name="图片 61"/>
          <p:cNvPicPr>
            <a:picLocks noChangeAspect="1"/>
          </p:cNvPicPr>
          <p:nvPr/>
        </p:nvPicPr>
        <p:blipFill>
          <a:blip r:embed="rId5">
            <a:clrChange>
              <a:clrFrom>
                <a:srgbClr val="FFFFFF"/>
              </a:clrFrom>
              <a:clrTo>
                <a:srgbClr val="FFFFFF">
                  <a:alpha val="0"/>
                </a:srgbClr>
              </a:clrTo>
            </a:clrChange>
            <a:duotone>
              <a:schemeClr val="accent1">
                <a:shade val="45000"/>
                <a:satMod val="135000"/>
              </a:schemeClr>
              <a:prstClr val="white"/>
            </a:duotone>
          </a:blip>
          <a:stretch>
            <a:fillRect/>
          </a:stretch>
        </p:blipFill>
        <p:spPr>
          <a:xfrm>
            <a:off x="7882796" y="3984520"/>
            <a:ext cx="666667" cy="666667"/>
          </a:xfrm>
          <a:prstGeom prst="rect">
            <a:avLst/>
          </a:prstGeom>
        </p:spPr>
      </p:pic>
      <p:pic>
        <p:nvPicPr>
          <p:cNvPr id="63" name="图片 62"/>
          <p:cNvPicPr>
            <a:picLocks noChangeAspect="1"/>
          </p:cNvPicPr>
          <p:nvPr/>
        </p:nvPicPr>
        <p:blipFill>
          <a:blip r:embed="rId6">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706933" y="3994044"/>
            <a:ext cx="704762" cy="647619"/>
          </a:xfrm>
          <a:prstGeom prst="rect">
            <a:avLst/>
          </a:prstGeom>
        </p:spPr>
      </p:pic>
      <p:pic>
        <p:nvPicPr>
          <p:cNvPr id="64" name="图片 63"/>
          <p:cNvPicPr>
            <a:picLocks noChangeAspect="1"/>
          </p:cNvPicPr>
          <p:nvPr/>
        </p:nvPicPr>
        <p:blipFill>
          <a:blip r:embed="rId7">
            <a:clrChange>
              <a:clrFrom>
                <a:srgbClr val="FFFFFF"/>
              </a:clrFrom>
              <a:clrTo>
                <a:srgbClr val="FFFFFF">
                  <a:alpha val="0"/>
                </a:srgbClr>
              </a:clrTo>
            </a:clrChange>
            <a:duotone>
              <a:schemeClr val="accent1">
                <a:shade val="45000"/>
                <a:satMod val="135000"/>
              </a:schemeClr>
              <a:prstClr val="white"/>
            </a:duotone>
          </a:blip>
          <a:stretch>
            <a:fillRect/>
          </a:stretch>
        </p:blipFill>
        <p:spPr>
          <a:xfrm>
            <a:off x="6349457" y="2898609"/>
            <a:ext cx="704762" cy="638095"/>
          </a:xfrm>
          <a:prstGeom prst="rect">
            <a:avLst/>
          </a:prstGeom>
        </p:spPr>
      </p:pic>
      <p:cxnSp>
        <p:nvCxnSpPr>
          <p:cNvPr id="65" name="直接箭头连接符 64"/>
          <p:cNvCxnSpPr>
            <a:endCxn id="61" idx="1"/>
          </p:cNvCxnSpPr>
          <p:nvPr/>
        </p:nvCxnSpPr>
        <p:spPr>
          <a:xfrm>
            <a:off x="7637722" y="2842460"/>
            <a:ext cx="573978" cy="37519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66" name="直接箭头连接符 65"/>
          <p:cNvCxnSpPr>
            <a:endCxn id="62" idx="0"/>
          </p:cNvCxnSpPr>
          <p:nvPr/>
        </p:nvCxnSpPr>
        <p:spPr>
          <a:xfrm>
            <a:off x="7637722" y="2842460"/>
            <a:ext cx="578408" cy="1142060"/>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67" name="直接箭头连接符 66"/>
          <p:cNvCxnSpPr>
            <a:stCxn id="61" idx="1"/>
            <a:endCxn id="62" idx="0"/>
          </p:cNvCxnSpPr>
          <p:nvPr/>
        </p:nvCxnSpPr>
        <p:spPr>
          <a:xfrm>
            <a:off x="8211700" y="3217657"/>
            <a:ext cx="4430" cy="766863"/>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68" name="直接箭头连接符 67"/>
          <p:cNvCxnSpPr>
            <a:stCxn id="61" idx="1"/>
            <a:endCxn id="63" idx="0"/>
          </p:cNvCxnSpPr>
          <p:nvPr/>
        </p:nvCxnSpPr>
        <p:spPr>
          <a:xfrm flipH="1">
            <a:off x="7059314" y="3217657"/>
            <a:ext cx="1152386" cy="77638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69" name="直接箭头连接符 68"/>
          <p:cNvCxnSpPr>
            <a:stCxn id="61" idx="1"/>
            <a:endCxn id="64" idx="3"/>
          </p:cNvCxnSpPr>
          <p:nvPr/>
        </p:nvCxnSpPr>
        <p:spPr>
          <a:xfrm flipH="1">
            <a:off x="7054219" y="3217657"/>
            <a:ext cx="1157481" cy="0"/>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0" name="直接箭头连接符 69"/>
          <p:cNvCxnSpPr>
            <a:stCxn id="62" idx="0"/>
            <a:endCxn id="63" idx="0"/>
          </p:cNvCxnSpPr>
          <p:nvPr/>
        </p:nvCxnSpPr>
        <p:spPr>
          <a:xfrm flipH="1">
            <a:off x="7059314" y="3984520"/>
            <a:ext cx="1156816" cy="9524"/>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1" name="直接箭头连接符 70"/>
          <p:cNvCxnSpPr>
            <a:endCxn id="64" idx="3"/>
          </p:cNvCxnSpPr>
          <p:nvPr/>
        </p:nvCxnSpPr>
        <p:spPr>
          <a:xfrm flipH="1">
            <a:off x="7054219" y="2842460"/>
            <a:ext cx="583503" cy="37519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2" name="直接箭头连接符 71"/>
          <p:cNvCxnSpPr>
            <a:endCxn id="63" idx="0"/>
          </p:cNvCxnSpPr>
          <p:nvPr/>
        </p:nvCxnSpPr>
        <p:spPr>
          <a:xfrm flipH="1">
            <a:off x="7059314" y="2842460"/>
            <a:ext cx="578408" cy="1151584"/>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3" name="直接箭头连接符 72"/>
          <p:cNvCxnSpPr>
            <a:stCxn id="62" idx="0"/>
            <a:endCxn id="64" idx="3"/>
          </p:cNvCxnSpPr>
          <p:nvPr/>
        </p:nvCxnSpPr>
        <p:spPr>
          <a:xfrm flipH="1" flipV="1">
            <a:off x="7054219" y="3217657"/>
            <a:ext cx="1161911" cy="766863"/>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74" name="直接箭头连接符 73"/>
          <p:cNvCxnSpPr>
            <a:stCxn id="63" idx="0"/>
            <a:endCxn id="64" idx="3"/>
          </p:cNvCxnSpPr>
          <p:nvPr/>
        </p:nvCxnSpPr>
        <p:spPr>
          <a:xfrm flipH="1" flipV="1">
            <a:off x="7054219" y="3217657"/>
            <a:ext cx="5095" cy="77638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sp>
        <p:nvSpPr>
          <p:cNvPr id="28" name="文本框 27"/>
          <p:cNvSpPr txBox="1"/>
          <p:nvPr/>
        </p:nvSpPr>
        <p:spPr>
          <a:xfrm>
            <a:off x="2963766" y="1747816"/>
            <a:ext cx="4789170" cy="646331"/>
          </a:xfrm>
          <a:prstGeom prst="rect">
            <a:avLst/>
          </a:prstGeom>
          <a:noFill/>
        </p:spPr>
        <p:txBody>
          <a:bodyPr wrap="square">
            <a:spAutoFit/>
          </a:bodyPr>
          <a:lstStyle/>
          <a:p>
            <a:r>
              <a:rPr lang="zh-CN" altLang="en-US" dirty="0"/>
              <a:t>传感器存储后存储格式：[</a:t>
            </a:r>
            <a:r>
              <a:rPr lang="en-US" altLang="zh-CN" dirty="0"/>
              <a:t>10,13,11,12,3</a:t>
            </a:r>
            <a:r>
              <a:rPr lang="zh-CN" altLang="en-US" dirty="0"/>
              <a:t>] 小拇指</a:t>
            </a:r>
            <a:r>
              <a:rPr lang="en-US" altLang="zh-CN" dirty="0">
                <a:sym typeface="Wingdings" panose="05000000000000000000" pitchFamily="2" charset="2"/>
              </a:rPr>
              <a:t></a:t>
            </a:r>
            <a:r>
              <a:rPr lang="zh-CN" altLang="en-US" dirty="0"/>
              <a:t>大拇指， 角度制</a:t>
            </a:r>
            <a:endParaRPr lang="zh-CN" altLang="en-US" dirty="0"/>
          </a:p>
        </p:txBody>
      </p:sp>
      <p:pic>
        <p:nvPicPr>
          <p:cNvPr id="4" name="图片 3"/>
          <p:cNvPicPr>
            <a:picLocks noChangeAspect="1"/>
          </p:cNvPicPr>
          <p:nvPr/>
        </p:nvPicPr>
        <p:blipFill>
          <a:blip r:embed="rId8"/>
          <a:stretch>
            <a:fillRect/>
          </a:stretch>
        </p:blipFill>
        <p:spPr>
          <a:xfrm>
            <a:off x="2164081" y="5701126"/>
            <a:ext cx="6409524" cy="438095"/>
          </a:xfrm>
          <a:prstGeom prst="rect">
            <a:avLst/>
          </a:prstGeom>
        </p:spPr>
      </p:pic>
      <p:sp>
        <p:nvSpPr>
          <p:cNvPr id="29" name="文本框 28"/>
          <p:cNvSpPr txBox="1"/>
          <p:nvPr/>
        </p:nvSpPr>
        <p:spPr>
          <a:xfrm>
            <a:off x="2535190" y="6102429"/>
            <a:ext cx="4789170" cy="646331"/>
          </a:xfrm>
          <a:prstGeom prst="rect">
            <a:avLst/>
          </a:prstGeom>
          <a:noFill/>
        </p:spPr>
        <p:txBody>
          <a:bodyPr wrap="square">
            <a:spAutoFit/>
          </a:bodyPr>
          <a:lstStyle/>
          <a:p>
            <a:r>
              <a:rPr lang="zh-CN" altLang="en-US" dirty="0"/>
              <a:t>蔡其轩数据存储格式：大小拇指</a:t>
            </a:r>
            <a:r>
              <a:rPr lang="en-US" altLang="zh-CN" dirty="0">
                <a:sym typeface="Wingdings" panose="05000000000000000000" pitchFamily="2" charset="2"/>
              </a:rPr>
              <a:t></a:t>
            </a:r>
            <a:r>
              <a:rPr lang="zh-CN" altLang="en-US" dirty="0">
                <a:sym typeface="Wingdings" panose="05000000000000000000" pitchFamily="2" charset="2"/>
              </a:rPr>
              <a:t>小</a:t>
            </a:r>
            <a:r>
              <a:rPr lang="zh-CN" altLang="en-US" dirty="0"/>
              <a:t>拇指， 弧度制 手指伸直：</a:t>
            </a:r>
            <a:r>
              <a:rPr lang="en-US" altLang="zh-CN" dirty="0"/>
              <a:t>180</a:t>
            </a:r>
            <a:r>
              <a:rPr lang="zh-CN" altLang="en-US" dirty="0"/>
              <a:t>度。</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a:effectLst/>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ffectLst/>
          <a:scene3d>
            <a:camera prst="orthographicFront"/>
            <a:lightRig rig="threePt" dir="t"/>
          </a:scene3d>
          <a:sp3d>
            <a:bevelT w="165100" prst="coolSlan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模型特征处理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7" name="图片 16"/>
          <p:cNvPicPr>
            <a:picLocks noChangeAspect="1"/>
          </p:cNvPicPr>
          <p:nvPr/>
        </p:nvPicPr>
        <p:blipFill>
          <a:blip r:embed="rId1"/>
          <a:stretch>
            <a:fillRect/>
          </a:stretch>
        </p:blipFill>
        <p:spPr>
          <a:xfrm>
            <a:off x="425579" y="699835"/>
            <a:ext cx="7775241" cy="545833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图片 20"/>
          <p:cNvPicPr>
            <a:picLocks noChangeAspect="1"/>
          </p:cNvPicPr>
          <p:nvPr/>
        </p:nvPicPr>
        <p:blipFill>
          <a:blip r:embed="rId1"/>
          <a:stretch>
            <a:fillRect/>
          </a:stretch>
        </p:blipFill>
        <p:spPr>
          <a:xfrm>
            <a:off x="6251374" y="2030652"/>
            <a:ext cx="2892626" cy="2498797"/>
          </a:xfrm>
          <a:prstGeom prst="rect">
            <a:avLst/>
          </a:prstGeom>
          <a:ln>
            <a:noFill/>
          </a:ln>
          <a:effectLst>
            <a:outerShdw blurRad="190500" algn="tl" rotWithShape="0">
              <a:srgbClr val="000000">
                <a:alpha val="70000"/>
              </a:srgbClr>
            </a:outerShdw>
          </a:effectLst>
        </p:spPr>
      </p:pic>
      <p:grpSp>
        <p:nvGrpSpPr>
          <p:cNvPr id="22" name="组合 21"/>
          <p:cNvGrpSpPr/>
          <p:nvPr/>
        </p:nvGrpSpPr>
        <p:grpSpPr>
          <a:xfrm>
            <a:off x="3268418" y="2030652"/>
            <a:ext cx="2892626" cy="2526201"/>
            <a:chOff x="815811" y="2564904"/>
            <a:chExt cx="3144121" cy="2310539"/>
          </a:xfrm>
        </p:grpSpPr>
        <p:pic>
          <p:nvPicPr>
            <p:cNvPr id="23" name="图片 22"/>
            <p:cNvPicPr>
              <a:picLocks noChangeAspect="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colorTemperature colorTemp="8800"/>
                      </a14:imgEffect>
                    </a14:imgLayer>
                  </a14:imgProps>
                </a:ext>
              </a:extLst>
            </a:blip>
            <a:stretch>
              <a:fillRect/>
            </a:stretch>
          </p:blipFill>
          <p:spPr>
            <a:xfrm>
              <a:off x="815811" y="3723443"/>
              <a:ext cx="1579567" cy="1152000"/>
            </a:xfrm>
            <a:prstGeom prst="rect">
              <a:avLst/>
            </a:prstGeom>
            <a:scene3d>
              <a:camera prst="orthographicFront"/>
              <a:lightRig rig="threePt" dir="t"/>
            </a:scene3d>
            <a:sp3d>
              <a:bevelT prst="relaxedInset"/>
            </a:sp3d>
          </p:spPr>
        </p:pic>
        <p:pic>
          <p:nvPicPr>
            <p:cNvPr id="24" name="图片 23"/>
            <p:cNvPicPr preferRelativeResize="0"/>
            <p:nvPr/>
          </p:nvPicPr>
          <p:blipFill>
            <a:blip r:embed="rId4"/>
            <a:stretch>
              <a:fillRect/>
            </a:stretch>
          </p:blipFill>
          <p:spPr>
            <a:xfrm>
              <a:off x="818774" y="2564904"/>
              <a:ext cx="1570750" cy="1171653"/>
            </a:xfrm>
            <a:prstGeom prst="rect">
              <a:avLst/>
            </a:prstGeom>
            <a:scene3d>
              <a:camera prst="orthographicFront"/>
              <a:lightRig rig="threePt" dir="t"/>
            </a:scene3d>
            <a:sp3d>
              <a:bevelT prst="relaxedInset"/>
            </a:sp3d>
          </p:spPr>
        </p:pic>
        <p:pic>
          <p:nvPicPr>
            <p:cNvPr id="25" name="图片 24"/>
            <p:cNvPicPr>
              <a:picLocks noChangeAspect="1"/>
            </p:cNvPicPr>
            <p:nvPr/>
          </p:nvPicPr>
          <p:blipFill>
            <a:blip r:embed="rId5"/>
            <a:stretch>
              <a:fillRect/>
            </a:stretch>
          </p:blipFill>
          <p:spPr>
            <a:xfrm>
              <a:off x="2389524" y="2564904"/>
              <a:ext cx="1570408" cy="1170420"/>
            </a:xfrm>
            <a:prstGeom prst="rect">
              <a:avLst/>
            </a:prstGeom>
            <a:scene3d>
              <a:camera prst="orthographicFront"/>
              <a:lightRig rig="threePt" dir="t"/>
            </a:scene3d>
            <a:sp3d>
              <a:bevelT prst="relaxedInset"/>
            </a:sp3d>
          </p:spPr>
        </p:pic>
        <p:pic>
          <p:nvPicPr>
            <p:cNvPr id="26" name="图片 25"/>
            <p:cNvPicPr>
              <a:picLocks noChangeAspect="1"/>
            </p:cNvPicPr>
            <p:nvPr/>
          </p:nvPicPr>
          <p:blipFill>
            <a:blip r:embed="rId6"/>
            <a:stretch>
              <a:fillRect/>
            </a:stretch>
          </p:blipFill>
          <p:spPr>
            <a:xfrm>
              <a:off x="2389183" y="3734431"/>
              <a:ext cx="1570749" cy="1137308"/>
            </a:xfrm>
            <a:prstGeom prst="rect">
              <a:avLst/>
            </a:prstGeom>
            <a:scene3d>
              <a:camera prst="orthographicFront"/>
              <a:lightRig rig="threePt" dir="t"/>
            </a:scene3d>
            <a:sp3d>
              <a:bevelT prst="relaxedInset"/>
            </a:sp3d>
          </p:spPr>
        </p:pic>
      </p:grpSp>
      <p:sp>
        <p:nvSpPr>
          <p:cNvPr id="27" name="箭头: 下弧形 26"/>
          <p:cNvSpPr/>
          <p:nvPr/>
        </p:nvSpPr>
        <p:spPr>
          <a:xfrm>
            <a:off x="5712891" y="4638900"/>
            <a:ext cx="2892626" cy="676723"/>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8" name="圆角矩形 5"/>
          <p:cNvSpPr/>
          <p:nvPr/>
        </p:nvSpPr>
        <p:spPr>
          <a:xfrm>
            <a:off x="6300091" y="5361529"/>
            <a:ext cx="2148316" cy="629038"/>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Human-machine</a:t>
            </a:r>
            <a:endPar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 collaboration</a:t>
            </a:r>
            <a:endParaRPr lang="zh-CN" altLang="en-US"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p:txBody>
      </p:sp>
      <p:sp>
        <p:nvSpPr>
          <p:cNvPr id="30" name="箭头: 下弧形 29"/>
          <p:cNvSpPr/>
          <p:nvPr/>
        </p:nvSpPr>
        <p:spPr>
          <a:xfrm flipH="1">
            <a:off x="842819" y="4638900"/>
            <a:ext cx="2890621" cy="629038"/>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3" name="圆角矩形 5"/>
          <p:cNvSpPr/>
          <p:nvPr/>
        </p:nvSpPr>
        <p:spPr>
          <a:xfrm>
            <a:off x="1100039" y="5361529"/>
            <a:ext cx="2148316" cy="630000"/>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Intelligent</a:t>
            </a:r>
            <a:endPar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Contactless input</a:t>
            </a:r>
            <a:endParaRPr lang="zh-CN" altLang="en-US"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p:txBody>
      </p:sp>
      <p:grpSp>
        <p:nvGrpSpPr>
          <p:cNvPr id="34" name="组合 33"/>
          <p:cNvGrpSpPr/>
          <p:nvPr/>
        </p:nvGrpSpPr>
        <p:grpSpPr>
          <a:xfrm>
            <a:off x="4109208" y="4158940"/>
            <a:ext cx="1229068" cy="1421084"/>
            <a:chOff x="5392938" y="3624947"/>
            <a:chExt cx="1229068" cy="1421084"/>
          </a:xfrm>
        </p:grpSpPr>
        <p:sp>
          <p:nvSpPr>
            <p:cNvPr id="35" name="箭头: 环形 34"/>
            <p:cNvSpPr/>
            <p:nvPr/>
          </p:nvSpPr>
          <p:spPr>
            <a:xfrm flipV="1">
              <a:off x="5392938" y="3624947"/>
              <a:ext cx="1229068" cy="1343669"/>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7" name="箭头: 环形 36"/>
            <p:cNvSpPr/>
            <p:nvPr/>
          </p:nvSpPr>
          <p:spPr>
            <a:xfrm flipH="1">
              <a:off x="5392938" y="3702362"/>
              <a:ext cx="1229068" cy="1343669"/>
            </a:xfrm>
            <a:prstGeom prst="circular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grpSp>
      <p:pic>
        <p:nvPicPr>
          <p:cNvPr id="38" name="图片 37"/>
          <p:cNvPicPr>
            <a:picLocks noChangeAspect="1"/>
          </p:cNvPicPr>
          <p:nvPr/>
        </p:nvPicPr>
        <p:blipFill>
          <a:blip r:embed="rId7"/>
          <a:stretch>
            <a:fillRect/>
          </a:stretch>
        </p:blipFill>
        <p:spPr>
          <a:xfrm>
            <a:off x="128425" y="2042455"/>
            <a:ext cx="2890621" cy="2502854"/>
          </a:xfrm>
          <a:prstGeom prst="rect">
            <a:avLst/>
          </a:prstGeom>
          <a:ln>
            <a:noFill/>
          </a:ln>
          <a:effectLst>
            <a:outerShdw blurRad="190500" algn="tl" rotWithShape="0">
              <a:srgbClr val="000000">
                <a:alpha val="70000"/>
              </a:srgbClr>
            </a:outerShdw>
          </a:effectLst>
        </p:spPr>
      </p:pic>
      <p:sp>
        <p:nvSpPr>
          <p:cNvPr id="39" name="TextBox 151"/>
          <p:cNvSpPr txBox="1"/>
          <p:nvPr/>
        </p:nvSpPr>
        <p:spPr>
          <a:xfrm>
            <a:off x="0" y="1124744"/>
            <a:ext cx="9144000" cy="769441"/>
          </a:xfrm>
          <a:prstGeom prst="rect">
            <a:avLst/>
          </a:prstGeom>
          <a:solidFill>
            <a:schemeClr val="accent1">
              <a:lumMod val="40000"/>
              <a:lumOff val="60000"/>
            </a:schemeClr>
          </a:solidFill>
        </p:spPr>
        <p:txBody>
          <a:bodyPr wrap="square" rtlCol="0">
            <a:spAutoFit/>
          </a:bodyPr>
          <a:lstStyle/>
          <a:p>
            <a:pPr lvl="0"/>
            <a:r>
              <a:rPr lang="en-US" altLang="zh-CN" sz="2200" b="1" dirty="0">
                <a:solidFill>
                  <a:srgbClr val="00B0F0"/>
                </a:solidFill>
                <a:latin typeface="微软雅黑" panose="020B0503020204020204" pitchFamily="34" charset="-122"/>
                <a:ea typeface="微软雅黑" panose="020B0503020204020204" pitchFamily="34" charset="-122"/>
              </a:rPr>
              <a:t>Glove </a:t>
            </a:r>
            <a:r>
              <a:rPr lang="en-US" altLang="zh-CN" sz="2200" b="1" dirty="0">
                <a:solidFill>
                  <a:schemeClr val="bg1"/>
                </a:solidFill>
                <a:latin typeface="微软雅黑" panose="020B0503020204020204" pitchFamily="34" charset="-122"/>
                <a:ea typeface="微软雅黑" panose="020B0503020204020204" pitchFamily="34" charset="-122"/>
              </a:rPr>
              <a:t>are widely used in our daily work, which can be given intelligence to keep security, enable smart work.</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40" name="圆角矩形 5"/>
          <p:cNvSpPr/>
          <p:nvPr/>
        </p:nvSpPr>
        <p:spPr>
          <a:xfrm>
            <a:off x="3865506" y="5361530"/>
            <a:ext cx="1737059" cy="629037"/>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Barrier-free </a:t>
            </a:r>
            <a:endPar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a:p>
            <a:pPr algn="ctr"/>
            <a:r>
              <a:rPr lang="en-US" altLang="zh-CN"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rPr>
              <a:t>Talk</a:t>
            </a:r>
            <a:endParaRPr lang="zh-CN" altLang="en-US" sz="2000" b="1" dirty="0">
              <a:solidFill>
                <a:srgbClr val="CC3300"/>
              </a:solidFill>
              <a:latin typeface="Times New Roman" panose="02020603050405020304" pitchFamily="18" charset="0"/>
              <a:ea typeface="黑体" panose="02010609060101010101" pitchFamily="2" charset="-122"/>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模型特征处理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aphicFrame>
        <p:nvGraphicFramePr>
          <p:cNvPr id="22" name="表格 21"/>
          <p:cNvGraphicFramePr/>
          <p:nvPr>
            <p:custDataLst>
              <p:tags r:id="rId1"/>
            </p:custDataLst>
          </p:nvPr>
        </p:nvGraphicFramePr>
        <p:xfrm>
          <a:off x="7625" y="758190"/>
          <a:ext cx="9117722" cy="5341620"/>
        </p:xfrm>
        <a:graphic>
          <a:graphicData uri="http://schemas.openxmlformats.org/drawingml/2006/table">
            <a:tbl>
              <a:tblPr firstRow="1" bandRow="1">
                <a:effectLst>
                  <a:outerShdw blurRad="50800" dist="38100" dir="5400000" algn="t" rotWithShape="0">
                    <a:prstClr val="black">
                      <a:alpha val="40000"/>
                    </a:prstClr>
                  </a:outerShdw>
                </a:effectLst>
                <a:tableStyleId>{21E4AEA4-8DFA-4A89-87EB-49C32662AFE0}</a:tableStyleId>
              </a:tblPr>
              <a:tblGrid>
                <a:gridCol w="2430368"/>
                <a:gridCol w="1580222"/>
                <a:gridCol w="1787353"/>
                <a:gridCol w="1687203"/>
                <a:gridCol w="1632576"/>
              </a:tblGrid>
              <a:tr h="519430">
                <a:tc>
                  <a:txBody>
                    <a:bodyPr/>
                    <a:lstStyle/>
                    <a:p>
                      <a:pPr indent="0" algn="ctr">
                        <a:buNone/>
                      </a:pPr>
                      <a:r>
                        <a:rPr lang="en-US" sz="1600" b="0" dirty="0"/>
                        <a:t> </a:t>
                      </a:r>
                      <a:r>
                        <a:rPr lang="en-US" sz="1600" b="1" kern="1200" dirty="0" err="1">
                          <a:solidFill>
                            <a:schemeClr val="tx1"/>
                          </a:solidFill>
                          <a:latin typeface="+mn-ea"/>
                          <a:ea typeface="+mn-ea"/>
                          <a:cs typeface="+mn-cs"/>
                        </a:rPr>
                        <a:t>分类器名称</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600" b="1" kern="1200" dirty="0" err="1">
                          <a:solidFill>
                            <a:schemeClr val="tx1"/>
                          </a:solidFill>
                          <a:latin typeface="+mn-ea"/>
                          <a:ea typeface="+mn-ea"/>
                          <a:cs typeface="+mn-cs"/>
                        </a:rPr>
                        <a:t>未标准化弯曲度</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600" b="1" kern="1200" dirty="0" err="1">
                          <a:solidFill>
                            <a:schemeClr val="tx1"/>
                          </a:solidFill>
                          <a:latin typeface="+mn-ea"/>
                          <a:ea typeface="+mn-ea"/>
                          <a:cs typeface="+mn-cs"/>
                        </a:rPr>
                        <a:t>未标准化特征向量</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600" b="1" kern="1200" dirty="0" err="1">
                          <a:solidFill>
                            <a:schemeClr val="tx1"/>
                          </a:solidFill>
                          <a:latin typeface="+mn-ea"/>
                          <a:ea typeface="+mn-ea"/>
                          <a:cs typeface="+mn-cs"/>
                        </a:rPr>
                        <a:t>标准化弯曲度</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600" b="1" kern="1200" dirty="0" err="1">
                          <a:solidFill>
                            <a:schemeClr val="tx1"/>
                          </a:solidFill>
                          <a:latin typeface="+mn-ea"/>
                          <a:ea typeface="+mn-ea"/>
                          <a:cs typeface="+mn-cs"/>
                        </a:rPr>
                        <a:t>标准化特征向量</a:t>
                      </a:r>
                      <a:endParaRPr lang="en-US" altLang="en-US" sz="1600" b="1" kern="1200" dirty="0">
                        <a:solidFill>
                          <a:schemeClr val="tx1"/>
                        </a:solidFill>
                        <a:latin typeface="+mn-ea"/>
                        <a:ea typeface="+mn-ea"/>
                        <a:cs typeface="+mn-cs"/>
                      </a:endParaRPr>
                    </a:p>
                  </a:txBody>
                  <a:tcPr marL="68580" marR="68580" marT="0" marB="0" anchor="ctr">
                    <a:cell3D prstMaterial="dkEdge">
                      <a:bevel prst="convex"/>
                      <a:lightRig rig="flood" dir="t"/>
                    </a:cell3D>
                  </a:tcPr>
                </a:tc>
              </a:tr>
              <a:tr h="481965">
                <a:tc>
                  <a:txBody>
                    <a:bodyPr/>
                    <a:lstStyle/>
                    <a:p>
                      <a:pPr indent="0" algn="ctr">
                        <a:buNone/>
                      </a:pPr>
                      <a:r>
                        <a:rPr lang="en-US" sz="1400" b="1" kern="1200" dirty="0" err="1">
                          <a:solidFill>
                            <a:schemeClr val="tx1"/>
                          </a:solidFill>
                          <a:latin typeface="+mn-ea"/>
                          <a:ea typeface="+mn-ea"/>
                          <a:cs typeface="+mn-cs"/>
                        </a:rPr>
                        <a:t>K近邻算法</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0.9500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0.9500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0.9467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0.9333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1965">
                <a:tc>
                  <a:txBody>
                    <a:bodyPr/>
                    <a:lstStyle/>
                    <a:p>
                      <a:pPr indent="0" algn="ctr">
                        <a:buNone/>
                      </a:pPr>
                      <a:r>
                        <a:rPr lang="en-US" sz="1400" b="1" kern="1200" dirty="0" err="1">
                          <a:solidFill>
                            <a:schemeClr val="tx1"/>
                          </a:solidFill>
                          <a:latin typeface="+mn-ea"/>
                          <a:ea typeface="+mn-ea"/>
                          <a:cs typeface="+mn-cs"/>
                        </a:rPr>
                        <a:t>线性核支持向量机</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0.9800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0.9733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0.9733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0.9733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a:solidFill>
                            <a:schemeClr val="tx1"/>
                          </a:solidFill>
                          <a:latin typeface="+mn-ea"/>
                          <a:ea typeface="+mn-ea"/>
                          <a:cs typeface="+mn-cs"/>
                        </a:rPr>
                        <a:t>多项式核支持向量机</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0.9667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0.9467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0.9367</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0.9533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dirty="0" err="1">
                          <a:solidFill>
                            <a:schemeClr val="tx1"/>
                          </a:solidFill>
                          <a:latin typeface="+mn-ea"/>
                          <a:ea typeface="+mn-ea"/>
                          <a:cs typeface="+mn-cs"/>
                        </a:rPr>
                        <a:t>高斯核支持向量机</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0.9667</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0.9700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0.9700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0.9600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a:solidFill>
                            <a:schemeClr val="tx1"/>
                          </a:solidFill>
                          <a:latin typeface="+mn-ea"/>
                          <a:ea typeface="+mn-ea"/>
                          <a:cs typeface="+mn-cs"/>
                        </a:rPr>
                        <a:t>sigmoid核支持向量机</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0.0300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0.9233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0.8900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0.9400</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1965">
                <a:tc>
                  <a:txBody>
                    <a:bodyPr/>
                    <a:lstStyle/>
                    <a:p>
                      <a:pPr indent="0" algn="ctr">
                        <a:buNone/>
                      </a:pPr>
                      <a:r>
                        <a:rPr lang="en-US" sz="1400" b="1" kern="1200" dirty="0" err="1">
                          <a:solidFill>
                            <a:schemeClr val="tx1"/>
                          </a:solidFill>
                          <a:latin typeface="+mn-ea"/>
                          <a:ea typeface="+mn-ea"/>
                          <a:cs typeface="+mn-cs"/>
                        </a:rPr>
                        <a:t>决策树</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0.8567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0.8500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0.8567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0.8467</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1330">
                <a:tc>
                  <a:txBody>
                    <a:bodyPr/>
                    <a:lstStyle/>
                    <a:p>
                      <a:pPr indent="0" algn="ctr">
                        <a:buNone/>
                      </a:pPr>
                      <a:r>
                        <a:rPr lang="en-US" sz="1400" b="1" kern="1200" dirty="0" err="1">
                          <a:solidFill>
                            <a:schemeClr val="tx1"/>
                          </a:solidFill>
                          <a:latin typeface="+mn-ea"/>
                          <a:ea typeface="+mn-ea"/>
                          <a:cs typeface="+mn-cs"/>
                        </a:rPr>
                        <a:t>梯度提升决策树</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0.9033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0.9100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0.9033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0.9133</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a:solidFill>
                            <a:schemeClr val="tx1"/>
                          </a:solidFill>
                          <a:latin typeface="+mn-ea"/>
                          <a:ea typeface="+mn-ea"/>
                          <a:cs typeface="+mn-cs"/>
                        </a:rPr>
                        <a:t>随机森林</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0.9200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0.9567</a:t>
                      </a:r>
                      <a:endParaRPr lang="en-US" altLang="en-US" sz="1400" b="1" kern="120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0.9300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0.9600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r>
              <a:tr h="481965">
                <a:tc>
                  <a:txBody>
                    <a:bodyPr/>
                    <a:lstStyle/>
                    <a:p>
                      <a:pPr indent="0" algn="ctr">
                        <a:buNone/>
                      </a:pPr>
                      <a:r>
                        <a:rPr lang="en-US" sz="1400" b="1" kern="1200" dirty="0" err="1">
                          <a:solidFill>
                            <a:schemeClr val="tx1"/>
                          </a:solidFill>
                          <a:latin typeface="+mn-ea"/>
                          <a:ea typeface="+mn-ea"/>
                          <a:cs typeface="+mn-cs"/>
                        </a:rPr>
                        <a:t>高斯贝叶斯</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0.8267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0.9500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0.8267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0.9500</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r>
              <a:tr h="482600">
                <a:tc>
                  <a:txBody>
                    <a:bodyPr/>
                    <a:lstStyle/>
                    <a:p>
                      <a:pPr indent="0" algn="ctr">
                        <a:buNone/>
                      </a:pPr>
                      <a:r>
                        <a:rPr lang="en-US" sz="1400" b="1" kern="1200" dirty="0" err="1">
                          <a:solidFill>
                            <a:schemeClr val="tx1"/>
                          </a:solidFill>
                          <a:latin typeface="+mn-ea"/>
                          <a:ea typeface="+mn-ea"/>
                          <a:cs typeface="+mn-cs"/>
                        </a:rPr>
                        <a:t>AdaBoost算法</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0.5533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0.4967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a:solidFill>
                            <a:schemeClr val="tx1"/>
                          </a:solidFill>
                          <a:latin typeface="+mn-ea"/>
                          <a:ea typeface="+mn-ea"/>
                          <a:cs typeface="+mn-cs"/>
                        </a:rPr>
                        <a:t>0.5533</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c>
                  <a:txBody>
                    <a:bodyPr/>
                    <a:lstStyle/>
                    <a:p>
                      <a:pPr indent="0" algn="ctr">
                        <a:buNone/>
                      </a:pPr>
                      <a:r>
                        <a:rPr lang="en-US" sz="1400" b="1" kern="1200" dirty="0">
                          <a:solidFill>
                            <a:schemeClr val="tx1"/>
                          </a:solidFill>
                          <a:latin typeface="+mn-ea"/>
                          <a:ea typeface="+mn-ea"/>
                          <a:cs typeface="+mn-cs"/>
                        </a:rPr>
                        <a:t>0.4967</a:t>
                      </a:r>
                      <a:endParaRPr lang="en-US" altLang="en-US" sz="1400" b="1" kern="1200" dirty="0">
                        <a:solidFill>
                          <a:schemeClr val="tx1"/>
                        </a:solidFill>
                        <a:latin typeface="+mn-ea"/>
                        <a:ea typeface="+mn-ea"/>
                        <a:cs typeface="+mn-cs"/>
                      </a:endParaRPr>
                    </a:p>
                  </a:txBody>
                  <a:tcPr marL="68580" marR="68580" marT="0" marB="0" anchor="ctr">
                    <a:cell3D prstMaterial="dkEdge">
                      <a:bevel prst="convex"/>
                      <a:lightRig rig="flood" dir="t"/>
                    </a:cell3D>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350321" y="756632"/>
            <a:ext cx="8565929" cy="369332"/>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数据标签   </a:t>
            </a:r>
            <a:r>
              <a:rPr lang="en-US" altLang="zh-CN" b="1" dirty="0">
                <a:latin typeface="微软雅黑" panose="020B0503020204020204" pitchFamily="34" charset="-122"/>
                <a:ea typeface="微软雅黑" panose="020B0503020204020204" pitchFamily="34" charset="-122"/>
              </a:rPr>
              <a:t>10word&amp;&amp; 10 number,  </a:t>
            </a:r>
            <a:r>
              <a:rPr lang="zh-CN" altLang="en-US" b="1" dirty="0">
                <a:latin typeface="微软雅黑" panose="020B0503020204020204" pitchFamily="34" charset="-122"/>
                <a:ea typeface="微软雅黑" panose="020B0503020204020204" pitchFamily="34" charset="-122"/>
              </a:rPr>
              <a:t>图片数据已经转化，测试数据已经采集</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模型特征处理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227750" y="1305496"/>
            <a:ext cx="1015334" cy="1270709"/>
          </a:xfrm>
          <a:prstGeom prst="rect">
            <a:avLst/>
          </a:prstGeom>
        </p:spPr>
      </p:pic>
      <p:pic>
        <p:nvPicPr>
          <p:cNvPr id="6" name="图片 5"/>
          <p:cNvPicPr>
            <a:picLocks noChangeAspect="1"/>
          </p:cNvPicPr>
          <p:nvPr/>
        </p:nvPicPr>
        <p:blipFill>
          <a:blip r:embed="rId2"/>
          <a:stretch>
            <a:fillRect/>
          </a:stretch>
        </p:blipFill>
        <p:spPr>
          <a:xfrm>
            <a:off x="1247747" y="1308216"/>
            <a:ext cx="1328135" cy="1270709"/>
          </a:xfrm>
          <a:prstGeom prst="rect">
            <a:avLst/>
          </a:prstGeom>
        </p:spPr>
      </p:pic>
      <p:pic>
        <p:nvPicPr>
          <p:cNvPr id="8" name="图片 7"/>
          <p:cNvPicPr>
            <a:picLocks noChangeAspect="1"/>
          </p:cNvPicPr>
          <p:nvPr/>
        </p:nvPicPr>
        <p:blipFill>
          <a:blip r:embed="rId3"/>
          <a:stretch>
            <a:fillRect/>
          </a:stretch>
        </p:blipFill>
        <p:spPr>
          <a:xfrm>
            <a:off x="2575882" y="1308216"/>
            <a:ext cx="1152127" cy="1270709"/>
          </a:xfrm>
          <a:prstGeom prst="rect">
            <a:avLst/>
          </a:prstGeom>
        </p:spPr>
      </p:pic>
      <p:pic>
        <p:nvPicPr>
          <p:cNvPr id="15" name="图片 14"/>
          <p:cNvPicPr>
            <a:picLocks noChangeAspect="1"/>
          </p:cNvPicPr>
          <p:nvPr/>
        </p:nvPicPr>
        <p:blipFill>
          <a:blip r:embed="rId4"/>
          <a:stretch>
            <a:fillRect/>
          </a:stretch>
        </p:blipFill>
        <p:spPr>
          <a:xfrm>
            <a:off x="261022" y="2576205"/>
            <a:ext cx="986725" cy="1298567"/>
          </a:xfrm>
          <a:prstGeom prst="rect">
            <a:avLst/>
          </a:prstGeom>
        </p:spPr>
      </p:pic>
      <p:pic>
        <p:nvPicPr>
          <p:cNvPr id="20" name="图片 19"/>
          <p:cNvPicPr>
            <a:picLocks noChangeAspect="1"/>
          </p:cNvPicPr>
          <p:nvPr/>
        </p:nvPicPr>
        <p:blipFill>
          <a:blip r:embed="rId5"/>
          <a:stretch>
            <a:fillRect/>
          </a:stretch>
        </p:blipFill>
        <p:spPr>
          <a:xfrm>
            <a:off x="1214474" y="2570681"/>
            <a:ext cx="1152128" cy="1309613"/>
          </a:xfrm>
          <a:prstGeom prst="rect">
            <a:avLst/>
          </a:prstGeom>
        </p:spPr>
      </p:pic>
      <p:pic>
        <p:nvPicPr>
          <p:cNvPr id="24" name="图片 23"/>
          <p:cNvPicPr>
            <a:picLocks noChangeAspect="1"/>
          </p:cNvPicPr>
          <p:nvPr/>
        </p:nvPicPr>
        <p:blipFill>
          <a:blip r:embed="rId6"/>
          <a:stretch>
            <a:fillRect/>
          </a:stretch>
        </p:blipFill>
        <p:spPr>
          <a:xfrm>
            <a:off x="2355671" y="2570681"/>
            <a:ext cx="1367675" cy="1309613"/>
          </a:xfrm>
          <a:prstGeom prst="rect">
            <a:avLst/>
          </a:prstGeom>
        </p:spPr>
      </p:pic>
      <p:pic>
        <p:nvPicPr>
          <p:cNvPr id="26" name="图片 25"/>
          <p:cNvPicPr>
            <a:picLocks noChangeAspect="1"/>
          </p:cNvPicPr>
          <p:nvPr/>
        </p:nvPicPr>
        <p:blipFill>
          <a:blip r:embed="rId7"/>
          <a:stretch>
            <a:fillRect/>
          </a:stretch>
        </p:blipFill>
        <p:spPr>
          <a:xfrm>
            <a:off x="261023" y="3838670"/>
            <a:ext cx="953452" cy="1313017"/>
          </a:xfrm>
          <a:prstGeom prst="rect">
            <a:avLst/>
          </a:prstGeom>
        </p:spPr>
      </p:pic>
      <p:pic>
        <p:nvPicPr>
          <p:cNvPr id="28" name="图片 27"/>
          <p:cNvPicPr>
            <a:picLocks noChangeAspect="1"/>
          </p:cNvPicPr>
          <p:nvPr/>
        </p:nvPicPr>
        <p:blipFill>
          <a:blip r:embed="rId8"/>
          <a:stretch>
            <a:fillRect/>
          </a:stretch>
        </p:blipFill>
        <p:spPr>
          <a:xfrm>
            <a:off x="1228629" y="3813241"/>
            <a:ext cx="986725" cy="1363873"/>
          </a:xfrm>
          <a:prstGeom prst="rect">
            <a:avLst/>
          </a:prstGeom>
        </p:spPr>
      </p:pic>
      <p:pic>
        <p:nvPicPr>
          <p:cNvPr id="30" name="图片 29"/>
          <p:cNvPicPr>
            <a:picLocks noChangeAspect="1"/>
          </p:cNvPicPr>
          <p:nvPr/>
        </p:nvPicPr>
        <p:blipFill>
          <a:blip r:embed="rId9"/>
          <a:stretch>
            <a:fillRect/>
          </a:stretch>
        </p:blipFill>
        <p:spPr>
          <a:xfrm>
            <a:off x="2229508" y="3838671"/>
            <a:ext cx="1421642" cy="1102498"/>
          </a:xfrm>
          <a:prstGeom prst="rect">
            <a:avLst/>
          </a:prstGeom>
        </p:spPr>
      </p:pic>
      <p:pic>
        <p:nvPicPr>
          <p:cNvPr id="32" name="图片 31"/>
          <p:cNvPicPr>
            <a:picLocks noChangeAspect="1"/>
          </p:cNvPicPr>
          <p:nvPr/>
        </p:nvPicPr>
        <p:blipFill>
          <a:blip r:embed="rId10"/>
          <a:stretch>
            <a:fillRect/>
          </a:stretch>
        </p:blipFill>
        <p:spPr>
          <a:xfrm>
            <a:off x="2339840" y="4941169"/>
            <a:ext cx="1152127" cy="1752997"/>
          </a:xfrm>
          <a:prstGeom prst="rect">
            <a:avLst/>
          </a:prstGeom>
        </p:spPr>
      </p:pic>
      <p:pic>
        <p:nvPicPr>
          <p:cNvPr id="34" name="图片 33"/>
          <p:cNvPicPr>
            <a:picLocks noChangeAspect="1"/>
          </p:cNvPicPr>
          <p:nvPr/>
        </p:nvPicPr>
        <p:blipFill>
          <a:blip r:embed="rId11"/>
          <a:stretch>
            <a:fillRect/>
          </a:stretch>
        </p:blipFill>
        <p:spPr>
          <a:xfrm>
            <a:off x="4391154" y="1099143"/>
            <a:ext cx="4402525" cy="5479054"/>
          </a:xfrm>
          <a:prstGeom prst="rect">
            <a:avLst/>
          </a:prstGeom>
        </p:spPr>
      </p:pic>
      <p:sp>
        <p:nvSpPr>
          <p:cNvPr id="17" name="圆角矩形 14"/>
          <p:cNvSpPr/>
          <p:nvPr/>
        </p:nvSpPr>
        <p:spPr>
          <a:xfrm>
            <a:off x="-122571" y="1103814"/>
            <a:ext cx="1216116"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finger_heart</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19" name="圆角矩形 14"/>
          <p:cNvSpPr/>
          <p:nvPr/>
        </p:nvSpPr>
        <p:spPr>
          <a:xfrm>
            <a:off x="1372210" y="1040741"/>
            <a:ext cx="1216116"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gun</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1" name="圆角矩形 14"/>
          <p:cNvSpPr/>
          <p:nvPr/>
        </p:nvSpPr>
        <p:spPr>
          <a:xfrm>
            <a:off x="2214670" y="6438200"/>
            <a:ext cx="135976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Horned_hand</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2" name="圆角矩形 14"/>
          <p:cNvSpPr/>
          <p:nvPr/>
        </p:nvSpPr>
        <p:spPr>
          <a:xfrm>
            <a:off x="2940329" y="1099841"/>
            <a:ext cx="72241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iloveu</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3" name="圆角矩形 14"/>
          <p:cNvSpPr/>
          <p:nvPr/>
        </p:nvSpPr>
        <p:spPr>
          <a:xfrm>
            <a:off x="-368857" y="3090111"/>
            <a:ext cx="72241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ok</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5" name="圆角矩形 14"/>
          <p:cNvSpPr/>
          <p:nvPr/>
        </p:nvSpPr>
        <p:spPr>
          <a:xfrm>
            <a:off x="1281019" y="3391315"/>
            <a:ext cx="72241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paper</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7" name="圆角矩形 14"/>
          <p:cNvSpPr/>
          <p:nvPr/>
        </p:nvSpPr>
        <p:spPr>
          <a:xfrm>
            <a:off x="2752109" y="3325095"/>
            <a:ext cx="72241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rock</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29" name="圆角矩形 14"/>
          <p:cNvSpPr/>
          <p:nvPr/>
        </p:nvSpPr>
        <p:spPr>
          <a:xfrm>
            <a:off x="2337613" y="4646868"/>
            <a:ext cx="1152127"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well_played</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31" name="圆角矩形 14"/>
          <p:cNvSpPr/>
          <p:nvPr/>
        </p:nvSpPr>
        <p:spPr>
          <a:xfrm>
            <a:off x="1088313" y="4761781"/>
            <a:ext cx="1086030"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err="1">
                <a:solidFill>
                  <a:schemeClr val="tx1"/>
                </a:solidFill>
                <a:latin typeface="Times New Roman" panose="02020603050405020304" pitchFamily="18" charset="0"/>
                <a:cs typeface="Times New Roman" panose="02020603050405020304" pitchFamily="18" charset="0"/>
              </a:rPr>
              <a:t>Thums_up</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sp>
        <p:nvSpPr>
          <p:cNvPr id="33" name="圆角矩形 14"/>
          <p:cNvSpPr/>
          <p:nvPr/>
        </p:nvSpPr>
        <p:spPr>
          <a:xfrm>
            <a:off x="178554" y="4877981"/>
            <a:ext cx="856998" cy="358775"/>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b="1" dirty="0">
                <a:solidFill>
                  <a:schemeClr val="tx1"/>
                </a:solidFill>
                <a:latin typeface="Times New Roman" panose="02020603050405020304" pitchFamily="18" charset="0"/>
                <a:cs typeface="Times New Roman" panose="02020603050405020304" pitchFamily="18" charset="0"/>
              </a:rPr>
              <a:t>scissors</a:t>
            </a:r>
            <a:endParaRPr lang="zh-CN" altLang="en-US" sz="1400" b="1" dirty="0">
              <a:solidFill>
                <a:schemeClr val="tx1"/>
              </a:solidFill>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2"/>
          <a:stretch>
            <a:fillRect/>
          </a:stretch>
        </p:blipFill>
        <p:spPr>
          <a:xfrm>
            <a:off x="8885189" y="4826255"/>
            <a:ext cx="947824" cy="1286209"/>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模型特征处理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899645" y="4012314"/>
            <a:ext cx="1999744" cy="1266247"/>
          </a:xfrm>
          <a:prstGeom prst="rect">
            <a:avLst/>
          </a:prstGeom>
        </p:spPr>
      </p:pic>
      <p:pic>
        <p:nvPicPr>
          <p:cNvPr id="9" name="图片 8"/>
          <p:cNvPicPr>
            <a:picLocks noChangeAspect="1"/>
          </p:cNvPicPr>
          <p:nvPr/>
        </p:nvPicPr>
        <p:blipFill>
          <a:blip r:embed="rId2"/>
          <a:stretch>
            <a:fillRect/>
          </a:stretch>
        </p:blipFill>
        <p:spPr>
          <a:xfrm>
            <a:off x="0" y="764704"/>
            <a:ext cx="1456485" cy="806580"/>
          </a:xfrm>
          <a:prstGeom prst="rect">
            <a:avLst/>
          </a:prstGeom>
        </p:spPr>
      </p:pic>
      <p:pic>
        <p:nvPicPr>
          <p:cNvPr id="11" name="图片 10"/>
          <p:cNvPicPr>
            <a:picLocks noChangeAspect="1"/>
          </p:cNvPicPr>
          <p:nvPr/>
        </p:nvPicPr>
        <p:blipFill>
          <a:blip r:embed="rId3"/>
          <a:stretch>
            <a:fillRect/>
          </a:stretch>
        </p:blipFill>
        <p:spPr>
          <a:xfrm>
            <a:off x="1461397" y="783846"/>
            <a:ext cx="1456485" cy="804513"/>
          </a:xfrm>
          <a:prstGeom prst="rect">
            <a:avLst/>
          </a:prstGeom>
        </p:spPr>
      </p:pic>
      <p:pic>
        <p:nvPicPr>
          <p:cNvPr id="13" name="图片 12"/>
          <p:cNvPicPr>
            <a:picLocks noChangeAspect="1"/>
          </p:cNvPicPr>
          <p:nvPr/>
        </p:nvPicPr>
        <p:blipFill>
          <a:blip r:embed="rId4"/>
          <a:stretch>
            <a:fillRect/>
          </a:stretch>
        </p:blipFill>
        <p:spPr>
          <a:xfrm>
            <a:off x="2927319" y="741615"/>
            <a:ext cx="1496675" cy="903137"/>
          </a:xfrm>
          <a:prstGeom prst="rect">
            <a:avLst/>
          </a:prstGeom>
        </p:spPr>
      </p:pic>
      <p:pic>
        <p:nvPicPr>
          <p:cNvPr id="35" name="图片 34"/>
          <p:cNvPicPr>
            <a:picLocks noChangeAspect="1"/>
          </p:cNvPicPr>
          <p:nvPr/>
        </p:nvPicPr>
        <p:blipFill>
          <a:blip r:embed="rId5"/>
          <a:stretch>
            <a:fillRect/>
          </a:stretch>
        </p:blipFill>
        <p:spPr>
          <a:xfrm>
            <a:off x="4441404" y="760933"/>
            <a:ext cx="1171762" cy="903137"/>
          </a:xfrm>
          <a:prstGeom prst="rect">
            <a:avLst/>
          </a:prstGeom>
        </p:spPr>
      </p:pic>
      <p:pic>
        <p:nvPicPr>
          <p:cNvPr id="38" name="图片 37"/>
          <p:cNvPicPr>
            <a:picLocks noChangeAspect="1"/>
          </p:cNvPicPr>
          <p:nvPr/>
        </p:nvPicPr>
        <p:blipFill>
          <a:blip r:embed="rId6"/>
          <a:stretch>
            <a:fillRect/>
          </a:stretch>
        </p:blipFill>
        <p:spPr>
          <a:xfrm>
            <a:off x="5630576" y="684599"/>
            <a:ext cx="1363369" cy="947240"/>
          </a:xfrm>
          <a:prstGeom prst="rect">
            <a:avLst/>
          </a:prstGeom>
        </p:spPr>
      </p:pic>
      <p:pic>
        <p:nvPicPr>
          <p:cNvPr id="40" name="图片 39"/>
          <p:cNvPicPr>
            <a:picLocks noChangeAspect="1"/>
          </p:cNvPicPr>
          <p:nvPr/>
        </p:nvPicPr>
        <p:blipFill>
          <a:blip r:embed="rId7"/>
          <a:stretch>
            <a:fillRect/>
          </a:stretch>
        </p:blipFill>
        <p:spPr>
          <a:xfrm>
            <a:off x="6993945" y="678933"/>
            <a:ext cx="985947" cy="855001"/>
          </a:xfrm>
          <a:prstGeom prst="rect">
            <a:avLst/>
          </a:prstGeom>
        </p:spPr>
      </p:pic>
      <p:pic>
        <p:nvPicPr>
          <p:cNvPr id="42" name="图片 41"/>
          <p:cNvPicPr>
            <a:picLocks noChangeAspect="1"/>
          </p:cNvPicPr>
          <p:nvPr/>
        </p:nvPicPr>
        <p:blipFill>
          <a:blip r:embed="rId8"/>
          <a:stretch>
            <a:fillRect/>
          </a:stretch>
        </p:blipFill>
        <p:spPr>
          <a:xfrm>
            <a:off x="7985888" y="721058"/>
            <a:ext cx="985948" cy="959093"/>
          </a:xfrm>
          <a:prstGeom prst="rect">
            <a:avLst/>
          </a:prstGeom>
        </p:spPr>
      </p:pic>
      <p:pic>
        <p:nvPicPr>
          <p:cNvPr id="44" name="图片 43"/>
          <p:cNvPicPr>
            <a:picLocks noChangeAspect="1"/>
          </p:cNvPicPr>
          <p:nvPr/>
        </p:nvPicPr>
        <p:blipFill>
          <a:blip r:embed="rId9"/>
          <a:stretch>
            <a:fillRect/>
          </a:stretch>
        </p:blipFill>
        <p:spPr>
          <a:xfrm>
            <a:off x="41971" y="1621223"/>
            <a:ext cx="1372541" cy="1158082"/>
          </a:xfrm>
          <a:prstGeom prst="rect">
            <a:avLst/>
          </a:prstGeom>
        </p:spPr>
      </p:pic>
      <p:pic>
        <p:nvPicPr>
          <p:cNvPr id="46" name="图片 45"/>
          <p:cNvPicPr>
            <a:picLocks noChangeAspect="1"/>
          </p:cNvPicPr>
          <p:nvPr/>
        </p:nvPicPr>
        <p:blipFill>
          <a:blip r:embed="rId10"/>
          <a:stretch>
            <a:fillRect/>
          </a:stretch>
        </p:blipFill>
        <p:spPr>
          <a:xfrm>
            <a:off x="1414512" y="1603292"/>
            <a:ext cx="1235980" cy="1158082"/>
          </a:xfrm>
          <a:prstGeom prst="rect">
            <a:avLst/>
          </a:prstGeom>
        </p:spPr>
      </p:pic>
      <p:pic>
        <p:nvPicPr>
          <p:cNvPr id="48" name="图片 47"/>
          <p:cNvPicPr>
            <a:picLocks noChangeAspect="1"/>
          </p:cNvPicPr>
          <p:nvPr/>
        </p:nvPicPr>
        <p:blipFill>
          <a:blip r:embed="rId11"/>
          <a:stretch>
            <a:fillRect/>
          </a:stretch>
        </p:blipFill>
        <p:spPr>
          <a:xfrm>
            <a:off x="2667902" y="1588359"/>
            <a:ext cx="1187739" cy="1173015"/>
          </a:xfrm>
          <a:prstGeom prst="rect">
            <a:avLst/>
          </a:prstGeom>
        </p:spPr>
      </p:pic>
      <p:pic>
        <p:nvPicPr>
          <p:cNvPr id="50" name="图片 49"/>
          <p:cNvPicPr>
            <a:picLocks noChangeAspect="1"/>
          </p:cNvPicPr>
          <p:nvPr/>
        </p:nvPicPr>
        <p:blipFill>
          <a:blip r:embed="rId12"/>
          <a:stretch>
            <a:fillRect/>
          </a:stretch>
        </p:blipFill>
        <p:spPr>
          <a:xfrm>
            <a:off x="3835896" y="1664070"/>
            <a:ext cx="1434303" cy="1173015"/>
          </a:xfrm>
          <a:prstGeom prst="rect">
            <a:avLst/>
          </a:prstGeom>
        </p:spPr>
      </p:pic>
      <p:pic>
        <p:nvPicPr>
          <p:cNvPr id="52" name="图片 51"/>
          <p:cNvPicPr>
            <a:picLocks noChangeAspect="1"/>
          </p:cNvPicPr>
          <p:nvPr/>
        </p:nvPicPr>
        <p:blipFill>
          <a:blip r:embed="rId13"/>
          <a:stretch>
            <a:fillRect/>
          </a:stretch>
        </p:blipFill>
        <p:spPr>
          <a:xfrm>
            <a:off x="5233032" y="1723297"/>
            <a:ext cx="1043993" cy="903137"/>
          </a:xfrm>
          <a:prstGeom prst="rect">
            <a:avLst/>
          </a:prstGeom>
        </p:spPr>
      </p:pic>
      <p:pic>
        <p:nvPicPr>
          <p:cNvPr id="54" name="图片 53"/>
          <p:cNvPicPr>
            <a:picLocks noChangeAspect="1"/>
          </p:cNvPicPr>
          <p:nvPr/>
        </p:nvPicPr>
        <p:blipFill>
          <a:blip r:embed="rId14"/>
          <a:stretch>
            <a:fillRect/>
          </a:stretch>
        </p:blipFill>
        <p:spPr>
          <a:xfrm>
            <a:off x="7502886" y="1684985"/>
            <a:ext cx="1048136" cy="903137"/>
          </a:xfrm>
          <a:prstGeom prst="rect">
            <a:avLst/>
          </a:prstGeom>
        </p:spPr>
      </p:pic>
      <p:pic>
        <p:nvPicPr>
          <p:cNvPr id="56" name="图片 55"/>
          <p:cNvPicPr>
            <a:picLocks noChangeAspect="1"/>
          </p:cNvPicPr>
          <p:nvPr/>
        </p:nvPicPr>
        <p:blipFill>
          <a:blip r:embed="rId15"/>
          <a:stretch>
            <a:fillRect/>
          </a:stretch>
        </p:blipFill>
        <p:spPr>
          <a:xfrm>
            <a:off x="6326066" y="1662934"/>
            <a:ext cx="1159791" cy="947240"/>
          </a:xfrm>
          <a:prstGeom prst="rect">
            <a:avLst/>
          </a:prstGeom>
        </p:spPr>
      </p:pic>
      <p:pic>
        <p:nvPicPr>
          <p:cNvPr id="58" name="图片 57"/>
          <p:cNvPicPr>
            <a:picLocks noChangeAspect="1"/>
          </p:cNvPicPr>
          <p:nvPr/>
        </p:nvPicPr>
        <p:blipFill>
          <a:blip r:embed="rId16"/>
          <a:stretch>
            <a:fillRect/>
          </a:stretch>
        </p:blipFill>
        <p:spPr>
          <a:xfrm>
            <a:off x="41971" y="2904132"/>
            <a:ext cx="1571533" cy="1049735"/>
          </a:xfrm>
          <a:prstGeom prst="rect">
            <a:avLst/>
          </a:prstGeom>
        </p:spPr>
      </p:pic>
      <p:pic>
        <p:nvPicPr>
          <p:cNvPr id="60" name="图片 59"/>
          <p:cNvPicPr>
            <a:picLocks noChangeAspect="1"/>
          </p:cNvPicPr>
          <p:nvPr/>
        </p:nvPicPr>
        <p:blipFill>
          <a:blip r:embed="rId17"/>
          <a:stretch>
            <a:fillRect/>
          </a:stretch>
        </p:blipFill>
        <p:spPr>
          <a:xfrm>
            <a:off x="1613504" y="2856403"/>
            <a:ext cx="1662352" cy="1072281"/>
          </a:xfrm>
          <a:prstGeom prst="rect">
            <a:avLst/>
          </a:prstGeom>
        </p:spPr>
      </p:pic>
      <p:pic>
        <p:nvPicPr>
          <p:cNvPr id="62" name="图片 61"/>
          <p:cNvPicPr>
            <a:picLocks noChangeAspect="1"/>
          </p:cNvPicPr>
          <p:nvPr/>
        </p:nvPicPr>
        <p:blipFill>
          <a:blip r:embed="rId18"/>
          <a:stretch>
            <a:fillRect/>
          </a:stretch>
        </p:blipFill>
        <p:spPr>
          <a:xfrm>
            <a:off x="3294018" y="2841423"/>
            <a:ext cx="1446818" cy="1164512"/>
          </a:xfrm>
          <a:prstGeom prst="rect">
            <a:avLst/>
          </a:prstGeom>
        </p:spPr>
      </p:pic>
      <p:pic>
        <p:nvPicPr>
          <p:cNvPr id="64" name="图片 63"/>
          <p:cNvPicPr>
            <a:picLocks noChangeAspect="1"/>
          </p:cNvPicPr>
          <p:nvPr/>
        </p:nvPicPr>
        <p:blipFill>
          <a:blip r:embed="rId19"/>
          <a:stretch>
            <a:fillRect/>
          </a:stretch>
        </p:blipFill>
        <p:spPr>
          <a:xfrm>
            <a:off x="4758998" y="2863938"/>
            <a:ext cx="1059880" cy="970850"/>
          </a:xfrm>
          <a:prstGeom prst="rect">
            <a:avLst/>
          </a:prstGeom>
        </p:spPr>
      </p:pic>
      <p:pic>
        <p:nvPicPr>
          <p:cNvPr id="66" name="图片 65"/>
          <p:cNvPicPr>
            <a:picLocks noChangeAspect="1"/>
          </p:cNvPicPr>
          <p:nvPr/>
        </p:nvPicPr>
        <p:blipFill>
          <a:blip r:embed="rId20"/>
          <a:stretch>
            <a:fillRect/>
          </a:stretch>
        </p:blipFill>
        <p:spPr>
          <a:xfrm>
            <a:off x="5892203" y="2749283"/>
            <a:ext cx="1599606" cy="1164513"/>
          </a:xfrm>
          <a:prstGeom prst="rect">
            <a:avLst/>
          </a:prstGeom>
        </p:spPr>
      </p:pic>
      <p:pic>
        <p:nvPicPr>
          <p:cNvPr id="68" name="图片 67"/>
          <p:cNvPicPr>
            <a:picLocks noChangeAspect="1"/>
          </p:cNvPicPr>
          <p:nvPr/>
        </p:nvPicPr>
        <p:blipFill>
          <a:blip r:embed="rId21"/>
          <a:stretch>
            <a:fillRect/>
          </a:stretch>
        </p:blipFill>
        <p:spPr>
          <a:xfrm>
            <a:off x="7502886" y="2739173"/>
            <a:ext cx="1743403" cy="1164512"/>
          </a:xfrm>
          <a:prstGeom prst="rect">
            <a:avLst/>
          </a:prstGeom>
        </p:spPr>
      </p:pic>
      <p:pic>
        <p:nvPicPr>
          <p:cNvPr id="70" name="图片 69"/>
          <p:cNvPicPr>
            <a:picLocks noChangeAspect="1"/>
          </p:cNvPicPr>
          <p:nvPr/>
        </p:nvPicPr>
        <p:blipFill>
          <a:blip r:embed="rId22"/>
          <a:stretch>
            <a:fillRect/>
          </a:stretch>
        </p:blipFill>
        <p:spPr>
          <a:xfrm>
            <a:off x="34204" y="3953867"/>
            <a:ext cx="1337483" cy="1207378"/>
          </a:xfrm>
          <a:prstGeom prst="rect">
            <a:avLst/>
          </a:prstGeom>
        </p:spPr>
      </p:pic>
      <p:pic>
        <p:nvPicPr>
          <p:cNvPr id="72" name="图片 71"/>
          <p:cNvPicPr>
            <a:picLocks noChangeAspect="1"/>
          </p:cNvPicPr>
          <p:nvPr/>
        </p:nvPicPr>
        <p:blipFill>
          <a:blip r:embed="rId23"/>
          <a:stretch>
            <a:fillRect/>
          </a:stretch>
        </p:blipFill>
        <p:spPr>
          <a:xfrm>
            <a:off x="1371687" y="3955974"/>
            <a:ext cx="1379535" cy="1250707"/>
          </a:xfrm>
          <a:prstGeom prst="rect">
            <a:avLst/>
          </a:prstGeom>
        </p:spPr>
      </p:pic>
      <p:pic>
        <p:nvPicPr>
          <p:cNvPr id="74" name="图片 73"/>
          <p:cNvPicPr>
            <a:picLocks noChangeAspect="1"/>
          </p:cNvPicPr>
          <p:nvPr/>
        </p:nvPicPr>
        <p:blipFill>
          <a:blip r:embed="rId24"/>
          <a:stretch>
            <a:fillRect/>
          </a:stretch>
        </p:blipFill>
        <p:spPr>
          <a:xfrm>
            <a:off x="2791985" y="4033588"/>
            <a:ext cx="1107660" cy="1072773"/>
          </a:xfrm>
          <a:prstGeom prst="rect">
            <a:avLst/>
          </a:prstGeom>
        </p:spPr>
      </p:pic>
      <p:pic>
        <p:nvPicPr>
          <p:cNvPr id="76" name="图片 75"/>
          <p:cNvPicPr>
            <a:picLocks noChangeAspect="1"/>
          </p:cNvPicPr>
          <p:nvPr/>
        </p:nvPicPr>
        <p:blipFill>
          <a:blip r:embed="rId25"/>
          <a:stretch>
            <a:fillRect/>
          </a:stretch>
        </p:blipFill>
        <p:spPr>
          <a:xfrm>
            <a:off x="5980949" y="3946073"/>
            <a:ext cx="1390332" cy="1215172"/>
          </a:xfrm>
          <a:prstGeom prst="rect">
            <a:avLst/>
          </a:prstGeom>
        </p:spPr>
      </p:pic>
      <p:pic>
        <p:nvPicPr>
          <p:cNvPr id="78" name="图片 77"/>
          <p:cNvPicPr>
            <a:picLocks noChangeAspect="1"/>
          </p:cNvPicPr>
          <p:nvPr/>
        </p:nvPicPr>
        <p:blipFill>
          <a:blip r:embed="rId26"/>
          <a:stretch>
            <a:fillRect/>
          </a:stretch>
        </p:blipFill>
        <p:spPr>
          <a:xfrm>
            <a:off x="7772313" y="3996112"/>
            <a:ext cx="1069183" cy="1266248"/>
          </a:xfrm>
          <a:prstGeom prst="rect">
            <a:avLst/>
          </a:prstGeom>
        </p:spPr>
      </p:pic>
      <p:pic>
        <p:nvPicPr>
          <p:cNvPr id="80" name="图片 79"/>
          <p:cNvPicPr>
            <a:picLocks noChangeAspect="1"/>
          </p:cNvPicPr>
          <p:nvPr/>
        </p:nvPicPr>
        <p:blipFill>
          <a:blip r:embed="rId27"/>
          <a:stretch>
            <a:fillRect/>
          </a:stretch>
        </p:blipFill>
        <p:spPr>
          <a:xfrm>
            <a:off x="7879349" y="4613223"/>
            <a:ext cx="990476" cy="1009524"/>
          </a:xfrm>
          <a:prstGeom prst="rect">
            <a:avLst/>
          </a:prstGeom>
        </p:spPr>
      </p:pic>
      <p:pic>
        <p:nvPicPr>
          <p:cNvPr id="82" name="图片 81"/>
          <p:cNvPicPr>
            <a:picLocks noChangeAspect="1"/>
          </p:cNvPicPr>
          <p:nvPr/>
        </p:nvPicPr>
        <p:blipFill>
          <a:blip r:embed="rId28"/>
          <a:stretch>
            <a:fillRect/>
          </a:stretch>
        </p:blipFill>
        <p:spPr>
          <a:xfrm>
            <a:off x="2828724" y="1707318"/>
            <a:ext cx="866667" cy="96190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模型特征处理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—a-z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2656" y="685155"/>
            <a:ext cx="11545282" cy="2350102"/>
          </a:xfrm>
          <a:prstGeom prst="rect">
            <a:avLst/>
          </a:prstGeom>
        </p:spPr>
      </p:pic>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2656" y="3284984"/>
            <a:ext cx="11701300" cy="2700300"/>
          </a:xfrm>
          <a:prstGeom prst="rect">
            <a:avLst/>
          </a:prstGeom>
        </p:spPr>
      </p:pic>
      <p:sp>
        <p:nvSpPr>
          <p:cNvPr id="10" name="矩形 9"/>
          <p:cNvSpPr/>
          <p:nvPr/>
        </p:nvSpPr>
        <p:spPr>
          <a:xfrm flipH="1">
            <a:off x="3845642" y="703299"/>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1" name="矩形 10"/>
          <p:cNvSpPr/>
          <p:nvPr/>
        </p:nvSpPr>
        <p:spPr>
          <a:xfrm flipH="1">
            <a:off x="3815916" y="3659812"/>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Picture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模型特征处理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—0-9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72617" y="426300"/>
            <a:ext cx="10969103" cy="3290731"/>
          </a:xfrm>
          <a:prstGeom prst="rect">
            <a:avLst/>
          </a:prstGeom>
        </p:spPr>
      </p:pic>
      <p:pic>
        <p:nvPicPr>
          <p:cNvPr id="6" name="图片 5"/>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57791" y="3400391"/>
            <a:ext cx="10969100" cy="3290730"/>
          </a:xfrm>
          <a:prstGeom prst="rect">
            <a:avLst/>
          </a:prstGeom>
        </p:spPr>
      </p:pic>
      <p:sp>
        <p:nvSpPr>
          <p:cNvPr id="8" name="矩形 7"/>
          <p:cNvSpPr/>
          <p:nvPr/>
        </p:nvSpPr>
        <p:spPr>
          <a:xfrm flipH="1">
            <a:off x="3845642" y="703299"/>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矩形 8"/>
          <p:cNvSpPr/>
          <p:nvPr/>
        </p:nvSpPr>
        <p:spPr>
          <a:xfrm flipH="1">
            <a:off x="3815916" y="3659812"/>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Picture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蔡其宣</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A,B,C,D,E,F,G,H,I,K</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8" name="矩形 7"/>
          <p:cNvSpPr/>
          <p:nvPr/>
        </p:nvSpPr>
        <p:spPr>
          <a:xfrm flipH="1">
            <a:off x="3845642" y="703299"/>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9" name="矩形 8"/>
          <p:cNvSpPr/>
          <p:nvPr/>
        </p:nvSpPr>
        <p:spPr>
          <a:xfrm flipH="1">
            <a:off x="3815916" y="3659812"/>
            <a:ext cx="1512168"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Picture Data</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2656" y="3577954"/>
            <a:ext cx="11521940" cy="3456582"/>
          </a:xfrm>
          <a:prstGeom prst="rect">
            <a:avLst/>
          </a:prstGeom>
        </p:spPr>
      </p:pic>
      <p:pic>
        <p:nvPicPr>
          <p:cNvPr id="10" name="图片 9"/>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332656" y="571826"/>
            <a:ext cx="11089232" cy="33267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407931" y="1271500"/>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8layerNN:    84.52%</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2" name="矩形 11"/>
          <p:cNvSpPr/>
          <p:nvPr/>
        </p:nvSpPr>
        <p:spPr>
          <a:xfrm flipH="1">
            <a:off x="407931" y="1780944"/>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8layerNN:    84.52%</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3" name="矩形 12"/>
          <p:cNvSpPr/>
          <p:nvPr/>
        </p:nvSpPr>
        <p:spPr>
          <a:xfrm flipH="1">
            <a:off x="407931" y="753704"/>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26</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个字符</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4" name="矩形 13"/>
          <p:cNvSpPr/>
          <p:nvPr/>
        </p:nvSpPr>
        <p:spPr>
          <a:xfrm flipH="1">
            <a:off x="407931" y="2279034"/>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4layerMixer:    95%</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5" name="矩形 14"/>
          <p:cNvSpPr/>
          <p:nvPr/>
        </p:nvSpPr>
        <p:spPr>
          <a:xfrm flipH="1">
            <a:off x="5652120" y="753704"/>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10</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个数字</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6" name="矩形 15"/>
          <p:cNvSpPr/>
          <p:nvPr/>
        </p:nvSpPr>
        <p:spPr>
          <a:xfrm flipH="1">
            <a:off x="5652120" y="1456882"/>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4layerMixer:    98.38%</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9" name="矩形 18"/>
          <p:cNvSpPr/>
          <p:nvPr/>
        </p:nvSpPr>
        <p:spPr>
          <a:xfrm flipH="1">
            <a:off x="5652120" y="2094368"/>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9.3~1.5</a:t>
            </a:r>
            <a:r>
              <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万</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0" name="矩形 19"/>
          <p:cNvSpPr/>
          <p:nvPr/>
        </p:nvSpPr>
        <p:spPr>
          <a:xfrm flipH="1">
            <a:off x="5518528" y="4425336"/>
            <a:ext cx="3192122"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4layerMixer:    68.8%</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1" name="矩形 20"/>
          <p:cNvSpPr/>
          <p:nvPr/>
        </p:nvSpPr>
        <p:spPr>
          <a:xfrm flipH="1">
            <a:off x="5652120" y="5474098"/>
            <a:ext cx="3192122" cy="369332"/>
          </a:xfrm>
          <a:prstGeom prst="rect">
            <a:avLst/>
          </a:prstGeom>
          <a:solidFill>
            <a:srgbClr val="00B0F0"/>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4layerMixer:    76.6%</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2" name="矩形 21"/>
          <p:cNvSpPr/>
          <p:nvPr/>
        </p:nvSpPr>
        <p:spPr>
          <a:xfrm flipH="1">
            <a:off x="5652120" y="6000509"/>
            <a:ext cx="3192122" cy="369332"/>
          </a:xfrm>
          <a:prstGeom prst="rect">
            <a:avLst/>
          </a:prstGeom>
          <a:solidFill>
            <a:srgbClr val="00B0F0"/>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SVM:    98%</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61748" y="2792825"/>
            <a:ext cx="3948221" cy="4021396"/>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1" cstate="print">
            <a:extLst>
              <a:ext uri="{28A0092B-C50C-407E-A947-70E740481C1C}">
                <a14:useLocalDpi xmlns:a14="http://schemas.microsoft.com/office/drawing/2010/main" val="0"/>
              </a:ext>
            </a:extLst>
          </a:blip>
          <a:stretch>
            <a:fillRect/>
          </a:stretch>
        </p:blipFill>
        <p:spPr>
          <a:xfrm>
            <a:off x="4533875" y="1228255"/>
            <a:ext cx="3422501" cy="4563335"/>
          </a:xfrm>
          <a:prstGeom prst="rect">
            <a:avLst/>
          </a:prstGeom>
          <a:noFill/>
          <a:ln w="38100">
            <a:solidFill>
              <a:schemeClr val="tx1">
                <a:lumMod val="50000"/>
                <a:lumOff val="50000"/>
              </a:schemeClr>
            </a:solidFill>
            <a:prstDash val="sysDash"/>
          </a:ln>
          <a:effectLst>
            <a:outerShdw blurRad="50800" dist="38100" dir="5400000" algn="t" rotWithShape="0">
              <a:prstClr val="black">
                <a:alpha val="40000"/>
              </a:prstClr>
            </a:outerShdw>
          </a:effectLst>
        </p:spPr>
      </p:pic>
      <p:cxnSp>
        <p:nvCxnSpPr>
          <p:cNvPr id="17" name="直接箭头连接符 16"/>
          <p:cNvCxnSpPr/>
          <p:nvPr/>
        </p:nvCxnSpPr>
        <p:spPr>
          <a:xfrm flipH="1" flipV="1">
            <a:off x="7297850" y="2882297"/>
            <a:ext cx="162172" cy="288032"/>
          </a:xfrm>
          <a:prstGeom prst="straightConnector1">
            <a:avLst/>
          </a:prstGeom>
          <a:ln>
            <a:tailEnd type="triangle"/>
          </a:ln>
        </p:spPr>
        <p:style>
          <a:lnRef idx="3">
            <a:schemeClr val="accent5"/>
          </a:lnRef>
          <a:fillRef idx="0">
            <a:schemeClr val="accent5"/>
          </a:fillRef>
          <a:effectRef idx="2">
            <a:schemeClr val="accent5"/>
          </a:effectRef>
          <a:fontRef idx="minor">
            <a:schemeClr val="tx1"/>
          </a:fontRef>
        </p:style>
      </p:cxnSp>
      <p:pic>
        <p:nvPicPr>
          <p:cNvPr id="24" name="图片 2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751422" y="1228256"/>
            <a:ext cx="3422501" cy="4563334"/>
          </a:xfrm>
          <a:prstGeom prst="rect">
            <a:avLst/>
          </a:prstGeom>
          <a:noFill/>
          <a:ln w="38100">
            <a:solidFill>
              <a:schemeClr val="tx1">
                <a:lumMod val="50000"/>
                <a:lumOff val="50000"/>
              </a:schemeClr>
            </a:solidFill>
            <a:prstDash val="sysDash"/>
          </a:ln>
          <a:effectLst>
            <a:outerShdw blurRad="50800" dist="38100" dir="5400000" algn="t" rotWithShape="0">
              <a:prstClr val="black">
                <a:alpha val="40000"/>
              </a:prstClr>
            </a:outerShdw>
          </a:effectLst>
        </p:spPr>
      </p:pic>
      <p:pic>
        <p:nvPicPr>
          <p:cNvPr id="20" name="图片 19"/>
          <p:cNvPicPr>
            <a:picLocks noChangeAspect="1"/>
          </p:cNvPicPr>
          <p:nvPr/>
        </p:nvPicPr>
        <p:blipFill>
          <a:blip r:embed="rId3"/>
          <a:stretch>
            <a:fillRect/>
          </a:stretch>
        </p:blipFill>
        <p:spPr>
          <a:xfrm>
            <a:off x="1831760" y="1225876"/>
            <a:ext cx="1335556" cy="864334"/>
          </a:xfrm>
          <a:prstGeom prst="rect">
            <a:avLst/>
          </a:prstGeom>
          <a:effectLst>
            <a:outerShdw blurRad="63500" sx="102000" sy="102000" algn="ctr" rotWithShape="0">
              <a:prstClr val="black">
                <a:alpha val="40000"/>
              </a:prstClr>
            </a:outerShdw>
          </a:effectLst>
        </p:spPr>
      </p:pic>
      <p:sp>
        <p:nvSpPr>
          <p:cNvPr id="21" name="矩形 20"/>
          <p:cNvSpPr/>
          <p:nvPr/>
        </p:nvSpPr>
        <p:spPr>
          <a:xfrm flipH="1">
            <a:off x="1743454" y="1695175"/>
            <a:ext cx="1512168"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Edge Server</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5" name="矩形 24"/>
          <p:cNvSpPr/>
          <p:nvPr/>
        </p:nvSpPr>
        <p:spPr>
          <a:xfrm flipH="1">
            <a:off x="1751422" y="5158933"/>
            <a:ext cx="1512168" cy="646331"/>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Mega 2560 </a:t>
            </a:r>
            <a:r>
              <a:rPr lang="en-US" altLang="zh-CN"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R3 </a:t>
            </a:r>
            <a:r>
              <a:rPr lang="en-US" altLang="zh-CN"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Borad</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cxnSp>
        <p:nvCxnSpPr>
          <p:cNvPr id="19" name="直接箭头连接符 18"/>
          <p:cNvCxnSpPr/>
          <p:nvPr/>
        </p:nvCxnSpPr>
        <p:spPr>
          <a:xfrm flipV="1">
            <a:off x="2071817" y="3962417"/>
            <a:ext cx="0" cy="1182842"/>
          </a:xfrm>
          <a:prstGeom prst="straightConnector1">
            <a:avLst/>
          </a:prstGeom>
          <a:ln>
            <a:solidFill>
              <a:srgbClr val="FF0000"/>
            </a:solidFill>
            <a:tailEnd type="triangle"/>
          </a:ln>
        </p:spPr>
        <p:style>
          <a:lnRef idx="3">
            <a:schemeClr val="accent5"/>
          </a:lnRef>
          <a:fillRef idx="0">
            <a:schemeClr val="accent5"/>
          </a:fillRef>
          <a:effectRef idx="2">
            <a:schemeClr val="accent5"/>
          </a:effectRef>
          <a:fontRef idx="minor">
            <a:schemeClr val="tx1"/>
          </a:fontRef>
        </p:style>
      </p:cxnSp>
      <p:sp>
        <p:nvSpPr>
          <p:cNvPr id="27" name="矩形 26"/>
          <p:cNvSpPr/>
          <p:nvPr/>
        </p:nvSpPr>
        <p:spPr>
          <a:xfrm flipH="1">
            <a:off x="6444208" y="3446927"/>
            <a:ext cx="1512168"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en-US" altLang="zh-CN" b="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Uhand</a:t>
            </a: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 Robot</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28" name="矩形: 圆角 27"/>
          <p:cNvSpPr/>
          <p:nvPr/>
        </p:nvSpPr>
        <p:spPr>
          <a:xfrm>
            <a:off x="1743454" y="2163017"/>
            <a:ext cx="892032" cy="1727392"/>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矩形: 圆角 30"/>
          <p:cNvSpPr/>
          <p:nvPr/>
        </p:nvSpPr>
        <p:spPr>
          <a:xfrm>
            <a:off x="5190291" y="1298121"/>
            <a:ext cx="2766085" cy="2448272"/>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圆角 31"/>
          <p:cNvSpPr/>
          <p:nvPr/>
        </p:nvSpPr>
        <p:spPr>
          <a:xfrm>
            <a:off x="5961326" y="4690881"/>
            <a:ext cx="1158311" cy="936104"/>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矩形 32"/>
          <p:cNvSpPr/>
          <p:nvPr/>
        </p:nvSpPr>
        <p:spPr>
          <a:xfrm flipH="1">
            <a:off x="6095430" y="4355812"/>
            <a:ext cx="1854639"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en-US" altLang="zh-CN"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MicroController</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4" name="矩形: 圆角 33"/>
          <p:cNvSpPr/>
          <p:nvPr/>
        </p:nvSpPr>
        <p:spPr>
          <a:xfrm>
            <a:off x="4400588" y="1667450"/>
            <a:ext cx="221593" cy="1763186"/>
          </a:xfrm>
          <a:prstGeom prst="roundRect">
            <a:avLst/>
          </a:prstGeom>
          <a:noFill/>
          <a:ln w="3810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5" name="矩形 34"/>
          <p:cNvSpPr/>
          <p:nvPr/>
        </p:nvSpPr>
        <p:spPr>
          <a:xfrm flipH="1">
            <a:off x="3553537" y="1238287"/>
            <a:ext cx="1512168"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Flex Sensor</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36" name="矩形: 圆角 35"/>
          <p:cNvSpPr/>
          <p:nvPr/>
        </p:nvSpPr>
        <p:spPr>
          <a:xfrm>
            <a:off x="2719470" y="3534161"/>
            <a:ext cx="395865" cy="864334"/>
          </a:xfrm>
          <a:prstGeom prst="roundRect">
            <a:avLst/>
          </a:prstGeom>
          <a:noFill/>
          <a:ln w="38100">
            <a:solidFill>
              <a:srgbClr val="FF0000"/>
            </a:solidFill>
            <a:prstDash val="sys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p:cNvSpPr/>
          <p:nvPr/>
        </p:nvSpPr>
        <p:spPr>
          <a:xfrm flipH="1">
            <a:off x="3094512" y="4337803"/>
            <a:ext cx="1512168" cy="369332"/>
          </a:xfrm>
          <a:prstGeom prst="rect">
            <a:avLst/>
          </a:prstGeom>
          <a:solidFill>
            <a:schemeClr val="tx2">
              <a:lumMod val="60000"/>
              <a:lumOff val="40000"/>
            </a:schemeClr>
          </a:solidFill>
          <a:ln w="28575">
            <a:solidFill>
              <a:schemeClr val="accent2">
                <a:lumMod val="20000"/>
                <a:lumOff val="80000"/>
              </a:schemeClr>
            </a:solidFill>
            <a:prstDash val="sysDot"/>
          </a:ln>
          <a:scene3d>
            <a:camera prst="orthographicFront"/>
            <a:lightRig rig="threePt" dir="t"/>
          </a:scene3d>
          <a:sp3d>
            <a:bevelT/>
          </a:sp3d>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Blue Tooth</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4505745" y="3844402"/>
            <a:ext cx="4638252" cy="2345035"/>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6" name="组合 5"/>
          <p:cNvGrpSpPr/>
          <p:nvPr/>
        </p:nvGrpSpPr>
        <p:grpSpPr>
          <a:xfrm>
            <a:off x="0" y="1305496"/>
            <a:ext cx="9144000" cy="4878419"/>
            <a:chOff x="1472679" y="1101497"/>
            <a:chExt cx="9853242" cy="5359081"/>
          </a:xfrm>
        </p:grpSpPr>
        <p:pic>
          <p:nvPicPr>
            <p:cNvPr id="7" name="图片 6"/>
            <p:cNvPicPr>
              <a:picLocks noChangeAspect="1"/>
            </p:cNvPicPr>
            <p:nvPr/>
          </p:nvPicPr>
          <p:blipFill>
            <a:blip r:embed="rId2"/>
            <a:stretch>
              <a:fillRect/>
            </a:stretch>
          </p:blipFill>
          <p:spPr>
            <a:xfrm>
              <a:off x="6327908" y="1106331"/>
              <a:ext cx="4998013" cy="2784226"/>
            </a:xfrm>
            <a:prstGeom prst="rect">
              <a:avLst/>
            </a:prstGeom>
          </p:spPr>
        </p:pic>
        <p:grpSp>
          <p:nvGrpSpPr>
            <p:cNvPr id="8" name="组合 7"/>
            <p:cNvGrpSpPr/>
            <p:nvPr/>
          </p:nvGrpSpPr>
          <p:grpSpPr>
            <a:xfrm>
              <a:off x="1472679" y="1101497"/>
              <a:ext cx="4855230" cy="5359081"/>
              <a:chOff x="456462" y="433681"/>
              <a:chExt cx="4777806" cy="5719318"/>
            </a:xfrm>
          </p:grpSpPr>
          <p:pic>
            <p:nvPicPr>
              <p:cNvPr id="13" name="图片 12"/>
              <p:cNvPicPr/>
              <p:nvPr/>
            </p:nvPicPr>
            <p:blipFill>
              <a:blip r:embed="rId3"/>
              <a:stretch>
                <a:fillRect/>
              </a:stretch>
            </p:blipFill>
            <p:spPr>
              <a:xfrm>
                <a:off x="456465" y="433681"/>
                <a:ext cx="4777803" cy="2995687"/>
              </a:xfrm>
              <a:prstGeom prst="rect">
                <a:avLst/>
              </a:prstGeom>
            </p:spPr>
          </p:pic>
          <p:pic>
            <p:nvPicPr>
              <p:cNvPr id="15" name="图片 14"/>
              <p:cNvPicPr/>
              <p:nvPr/>
            </p:nvPicPr>
            <p:blipFill>
              <a:blip r:embed="rId4"/>
              <a:stretch>
                <a:fillRect/>
              </a:stretch>
            </p:blipFill>
            <p:spPr>
              <a:xfrm>
                <a:off x="456462" y="3416695"/>
                <a:ext cx="4777803" cy="2736304"/>
              </a:xfrm>
              <a:prstGeom prst="rect">
                <a:avLst/>
              </a:prstGeom>
            </p:spPr>
          </p:pic>
        </p:grpSp>
        <p:sp>
          <p:nvSpPr>
            <p:cNvPr id="9" name="矩形: 圆角 8"/>
            <p:cNvSpPr/>
            <p:nvPr/>
          </p:nvSpPr>
          <p:spPr bwMode="auto">
            <a:xfrm>
              <a:off x="4234990" y="3405179"/>
              <a:ext cx="1947726" cy="436902"/>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rPr>
                <a:t>Home Page</a:t>
              </a:r>
              <a:endParaRPr kumimoji="0" lang="zh-CN" altLang="en-US"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endParaRPr>
            </a:p>
          </p:txBody>
        </p:sp>
        <p:sp>
          <p:nvSpPr>
            <p:cNvPr id="10" name="矩形: 圆角 9"/>
            <p:cNvSpPr/>
            <p:nvPr/>
          </p:nvSpPr>
          <p:spPr bwMode="auto">
            <a:xfrm>
              <a:off x="9234663" y="3031384"/>
              <a:ext cx="1947726" cy="436902"/>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kumimoji="0" lang="en-US" altLang="zh-CN"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rPr>
                <a:t>Calibration</a:t>
              </a:r>
              <a:endParaRPr kumimoji="0" lang="zh-CN" altLang="en-US"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endParaRPr>
            </a:p>
          </p:txBody>
        </p:sp>
        <p:sp>
          <p:nvSpPr>
            <p:cNvPr id="11" name="矩形: 圆角 10"/>
            <p:cNvSpPr/>
            <p:nvPr/>
          </p:nvSpPr>
          <p:spPr bwMode="auto">
            <a:xfrm>
              <a:off x="4234990" y="5549927"/>
              <a:ext cx="1947726" cy="436902"/>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2000" b="1" dirty="0">
                  <a:solidFill>
                    <a:srgbClr val="CC3300"/>
                  </a:solidFill>
                  <a:latin typeface="Arial" panose="020B0604020202020204" pitchFamily="34" charset="0"/>
                  <a:ea typeface="黑体" panose="02010609060101010101" pitchFamily="2" charset="-122"/>
                </a:rPr>
                <a:t>Remote Control</a:t>
              </a:r>
              <a:endParaRPr kumimoji="0" lang="zh-CN" altLang="en-US"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endParaRPr>
            </a:p>
          </p:txBody>
        </p:sp>
        <p:sp>
          <p:nvSpPr>
            <p:cNvPr id="12" name="矩形: 圆角 11"/>
            <p:cNvSpPr/>
            <p:nvPr/>
          </p:nvSpPr>
          <p:spPr bwMode="auto">
            <a:xfrm>
              <a:off x="9234663" y="4638147"/>
              <a:ext cx="1947726" cy="436902"/>
            </a:xfrm>
            <a:prstGeom prst="roundRect">
              <a:avLst/>
            </a:prstGeom>
            <a:solidFill>
              <a:schemeClr val="accent5">
                <a:lumMod val="20000"/>
                <a:lumOff val="80000"/>
              </a:schemeClr>
            </a:solidFill>
            <a:ln w="25400" cap="flat" cmpd="sng" algn="ctr">
              <a:noFill/>
              <a:prstDash val="solid"/>
              <a:round/>
              <a:headEnd type="none" w="med" len="med"/>
              <a:tailEnd type="none" w="med" len="med"/>
            </a:ln>
            <a:effectLst>
              <a:outerShdw dist="17961" dir="2700000" algn="ctr" rotWithShape="0">
                <a:schemeClr val="tx1">
                  <a:gamma/>
                  <a:shade val="60000"/>
                  <a:invGamma/>
                </a:schemeClr>
              </a:outerShdw>
            </a:effectLst>
          </p:spPr>
          <p:txBody>
            <a:bodyPr vert="horz" wrap="none" lIns="91440" tIns="45720" rIns="91440" bIns="45720" numCol="1" rtlCol="0" anchor="ctr" anchorCtr="0" compatLnSpc="1"/>
            <a:lstStyle/>
            <a:p>
              <a:pPr marL="0" marR="0" indent="0" algn="ctr" defTabSz="914400" rtl="0" eaLnBrk="0" fontAlgn="base" latinLnBrk="0" hangingPunct="0">
                <a:lnSpc>
                  <a:spcPct val="100000"/>
                </a:lnSpc>
                <a:spcBef>
                  <a:spcPct val="0"/>
                </a:spcBef>
                <a:spcAft>
                  <a:spcPct val="0"/>
                </a:spcAft>
                <a:buClrTx/>
                <a:buSzTx/>
                <a:buFont typeface="Arial" panose="020B0604020202020204" pitchFamily="34" charset="0"/>
                <a:buNone/>
              </a:pPr>
              <a:r>
                <a:rPr lang="en-US" altLang="zh-CN" sz="2000" b="1" dirty="0">
                  <a:solidFill>
                    <a:srgbClr val="CC3300"/>
                  </a:solidFill>
                  <a:latin typeface="Arial" panose="020B0604020202020204" pitchFamily="34" charset="0"/>
                  <a:ea typeface="黑体" panose="02010609060101010101" pitchFamily="2" charset="-122"/>
                </a:rPr>
                <a:t>Recognize</a:t>
              </a:r>
              <a:endParaRPr kumimoji="0" lang="zh-CN" altLang="en-US" sz="2000" b="1" i="0" u="none" strike="noStrike" cap="none" normalizeH="0" baseline="0" dirty="0">
                <a:ln>
                  <a:noFill/>
                </a:ln>
                <a:solidFill>
                  <a:srgbClr val="CC3300"/>
                </a:solidFill>
                <a:effectLst/>
                <a:latin typeface="Arial" panose="020B0604020202020204" pitchFamily="34" charset="0"/>
                <a:ea typeface="黑体" panose="02010609060101010101" pitchFamily="2" charset="-122"/>
              </a:endParaRPr>
            </a:p>
          </p:txBody>
        </p:sp>
      </p:grpSp>
      <p:sp>
        <p:nvSpPr>
          <p:cNvPr id="14" name="椭圆 13"/>
          <p:cNvSpPr/>
          <p:nvPr/>
        </p:nvSpPr>
        <p:spPr>
          <a:xfrm>
            <a:off x="611560" y="793888"/>
            <a:ext cx="2520280" cy="448220"/>
          </a:xfrm>
          <a:prstGeom prst="ellipse">
            <a:avLst/>
          </a:prstGeom>
          <a:ln>
            <a:solidFill>
              <a:srgbClr val="80C1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版本一</a:t>
            </a:r>
            <a:endParaRPr lang="zh-CN" altLang="en-US" sz="2000" b="1" dirty="0">
              <a:solidFill>
                <a:schemeClr val="bg1"/>
              </a:solidFil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0" y="945858"/>
            <a:ext cx="9144000" cy="4966283"/>
          </a:xfrm>
          <a:prstGeom prst="rect">
            <a:avLst/>
          </a:prstGeom>
        </p:spPr>
      </p:pic>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878747"/>
            <a:ext cx="9144000" cy="5100506"/>
          </a:xfrm>
          <a:prstGeom prst="rect">
            <a:avLst/>
          </a:prstGeom>
        </p:spPr>
      </p:pic>
      <p:sp>
        <p:nvSpPr>
          <p:cNvPr id="6" name="椭圆 5"/>
          <p:cNvSpPr/>
          <p:nvPr/>
        </p:nvSpPr>
        <p:spPr>
          <a:xfrm>
            <a:off x="611560" y="793888"/>
            <a:ext cx="2520280" cy="448220"/>
          </a:xfrm>
          <a:prstGeom prst="ellipse">
            <a:avLst/>
          </a:prstGeom>
          <a:ln>
            <a:solidFill>
              <a:srgbClr val="80C1F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bg1"/>
                </a:solidFill>
              </a:rPr>
              <a:t>版本二</a:t>
            </a:r>
            <a:endParaRPr lang="zh-CN" altLang="en-US" sz="2000" b="1" dirty="0">
              <a:solidFill>
                <a:schemeClr val="bg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1</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数据手套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1" name="Picture 2" descr="躺着操控世界可穿戴手势识别是什么原理？ - OFweek可穿戴设备网"/>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79815" y="2041213"/>
            <a:ext cx="2908009" cy="1829067"/>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pic>
        <p:nvPicPr>
          <p:cNvPr id="22" name="图片 21"/>
          <p:cNvPicPr preferRelativeResize="0"/>
          <p:nvPr/>
        </p:nvPicPr>
        <p:blipFill>
          <a:blip r:embed="rId2"/>
          <a:stretch>
            <a:fillRect/>
          </a:stretch>
        </p:blipFill>
        <p:spPr>
          <a:xfrm>
            <a:off x="6202630" y="2041940"/>
            <a:ext cx="2907573" cy="1750176"/>
          </a:xfrm>
          <a:prstGeom prst="rect">
            <a:avLst/>
          </a:prstGeom>
          <a:ln>
            <a:noFill/>
          </a:ln>
          <a:effectLst>
            <a:outerShdw blurRad="190500" algn="tl" rotWithShape="0">
              <a:srgbClr val="000000">
                <a:alpha val="70000"/>
              </a:srgbClr>
            </a:outerShdw>
          </a:effectLst>
        </p:spPr>
      </p:pic>
      <p:pic>
        <p:nvPicPr>
          <p:cNvPr id="23" name="Picture 8" descr="Cg-4V1GwDNOIZEkkAAEAntE7wKMAAJisAGGdAsAAQC2816"/>
          <p:cNvPicPr preferRelativeResize="0">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41440" y="2059927"/>
            <a:ext cx="2907573" cy="1750176"/>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
        <p:nvSpPr>
          <p:cNvPr id="24" name="TextBox 151"/>
          <p:cNvSpPr txBox="1"/>
          <p:nvPr/>
        </p:nvSpPr>
        <p:spPr>
          <a:xfrm>
            <a:off x="0" y="908720"/>
            <a:ext cx="9810017" cy="430887"/>
          </a:xfrm>
          <a:prstGeom prst="rect">
            <a:avLst/>
          </a:prstGeom>
          <a:noFill/>
        </p:spPr>
        <p:txBody>
          <a:bodyPr wrap="square" rtlCol="0">
            <a:spAutoFit/>
          </a:bodyPr>
          <a:lstStyle/>
          <a:p>
            <a:pPr lvl="0" algn="ctr"/>
            <a:r>
              <a:rPr lang="en-US" altLang="zh-CN" sz="2200" b="1" dirty="0">
                <a:solidFill>
                  <a:srgbClr val="00B0F0"/>
                </a:solidFill>
                <a:latin typeface="微软雅黑" panose="020B0503020204020204" pitchFamily="34" charset="-122"/>
                <a:ea typeface="微软雅黑" panose="020B0503020204020204" pitchFamily="34" charset="-122"/>
              </a:rPr>
              <a:t>Limitation of previous work</a:t>
            </a:r>
            <a:endParaRPr lang="en-US" altLang="zh-CN" sz="2200" b="1" dirty="0">
              <a:solidFill>
                <a:schemeClr val="bg1"/>
              </a:solidFill>
              <a:latin typeface="微软雅黑" panose="020B0503020204020204" pitchFamily="34" charset="-122"/>
              <a:ea typeface="微软雅黑" panose="020B0503020204020204" pitchFamily="34" charset="-122"/>
            </a:endParaRPr>
          </a:p>
        </p:txBody>
      </p:sp>
      <p:sp>
        <p:nvSpPr>
          <p:cNvPr id="25" name="TextBox 151"/>
          <p:cNvSpPr txBox="1"/>
          <p:nvPr/>
        </p:nvSpPr>
        <p:spPr>
          <a:xfrm>
            <a:off x="-36512" y="4106972"/>
            <a:ext cx="3265153" cy="1631216"/>
          </a:xfrm>
          <a:prstGeom prst="rect">
            <a:avLst/>
          </a:prstGeom>
          <a:noFill/>
        </p:spPr>
        <p:txBody>
          <a:bodyPr wrap="square" rtlCol="0">
            <a:spAutoFit/>
          </a:bodyPr>
          <a:lstStyle/>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Special devices needed</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Data cold start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000" b="1" dirty="0" err="1">
                <a:solidFill>
                  <a:srgbClr val="00B0F0"/>
                </a:solidFill>
                <a:latin typeface="微软雅黑" panose="020B0503020204020204" pitchFamily="34" charset="-122"/>
                <a:ea typeface="微软雅黑" panose="020B0503020204020204" pitchFamily="34" charset="-122"/>
              </a:rPr>
              <a:t>Categorty</a:t>
            </a:r>
            <a:r>
              <a:rPr lang="en-US" altLang="zh-CN" sz="2000" b="1" dirty="0">
                <a:solidFill>
                  <a:srgbClr val="00B0F0"/>
                </a:solidFill>
                <a:latin typeface="微软雅黑" panose="020B0503020204020204" pitchFamily="34" charset="-122"/>
                <a:ea typeface="微软雅黑" panose="020B0503020204020204" pitchFamily="34" charset="-122"/>
              </a:rPr>
              <a:t> is limited</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Rely on user</a:t>
            </a:r>
            <a:endParaRPr lang="en-US" altLang="zh-CN" sz="2000" b="1" dirty="0">
              <a:solidFill>
                <a:srgbClr val="00B0F0"/>
              </a:solidFill>
              <a:latin typeface="微软雅黑" panose="020B0503020204020204" pitchFamily="34" charset="-122"/>
              <a:ea typeface="微软雅黑" panose="020B0503020204020204" pitchFamily="34" charset="-122"/>
            </a:endParaRPr>
          </a:p>
        </p:txBody>
      </p:sp>
      <p:sp>
        <p:nvSpPr>
          <p:cNvPr id="26" name="矩形: 圆角 25"/>
          <p:cNvSpPr/>
          <p:nvPr/>
        </p:nvSpPr>
        <p:spPr>
          <a:xfrm>
            <a:off x="79814" y="1394669"/>
            <a:ext cx="2908009" cy="480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b="1" dirty="0">
                <a:solidFill>
                  <a:prstClr val="white"/>
                </a:solidFill>
                <a:latin typeface="微软雅黑" panose="020B0503020204020204" pitchFamily="34" charset="-122"/>
                <a:ea typeface="微软雅黑" panose="020B0503020204020204" pitchFamily="34" charset="-122"/>
              </a:rPr>
              <a:t>EMG Sensor based</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7" name="矩形: 圆角 26"/>
          <p:cNvSpPr/>
          <p:nvPr/>
        </p:nvSpPr>
        <p:spPr>
          <a:xfrm>
            <a:off x="3203848" y="1397016"/>
            <a:ext cx="2908009" cy="480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b="1" dirty="0" err="1">
                <a:solidFill>
                  <a:prstClr val="white"/>
                </a:solidFill>
                <a:latin typeface="微软雅黑" panose="020B0503020204020204" pitchFamily="34" charset="-122"/>
                <a:ea typeface="微软雅黑" panose="020B0503020204020204" pitchFamily="34" charset="-122"/>
              </a:rPr>
              <a:t>WiFi</a:t>
            </a:r>
            <a:r>
              <a:rPr lang="en-US" altLang="zh-CN" b="1" dirty="0">
                <a:solidFill>
                  <a:prstClr val="white"/>
                </a:solidFill>
                <a:latin typeface="微软雅黑" panose="020B0503020204020204" pitchFamily="34" charset="-122"/>
                <a:ea typeface="微软雅黑" panose="020B0503020204020204" pitchFamily="34" charset="-122"/>
              </a:rPr>
              <a:t> based</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28" name="矩形: 圆角 27"/>
          <p:cNvSpPr/>
          <p:nvPr/>
        </p:nvSpPr>
        <p:spPr>
          <a:xfrm>
            <a:off x="6202395" y="1397016"/>
            <a:ext cx="2908009" cy="48026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en-US" altLang="zh-CN" b="1" dirty="0">
                <a:solidFill>
                  <a:prstClr val="white"/>
                </a:solidFill>
                <a:latin typeface="微软雅黑" panose="020B0503020204020204" pitchFamily="34" charset="-122"/>
                <a:ea typeface="微软雅黑" panose="020B0503020204020204" pitchFamily="34" charset="-122"/>
              </a:rPr>
              <a:t>Computer Vision based</a:t>
            </a:r>
            <a:endParaRPr lang="en-US" altLang="zh-CN" b="1" dirty="0">
              <a:solidFill>
                <a:prstClr val="white"/>
              </a:solidFill>
              <a:latin typeface="微软雅黑" panose="020B0503020204020204" pitchFamily="34" charset="-122"/>
              <a:ea typeface="微软雅黑" panose="020B0503020204020204" pitchFamily="34" charset="-122"/>
            </a:endParaRPr>
          </a:p>
        </p:txBody>
      </p:sp>
      <p:sp>
        <p:nvSpPr>
          <p:cNvPr id="30" name="TextBox 151"/>
          <p:cNvSpPr txBox="1"/>
          <p:nvPr/>
        </p:nvSpPr>
        <p:spPr>
          <a:xfrm>
            <a:off x="2929893" y="4110381"/>
            <a:ext cx="3455918" cy="1631216"/>
          </a:xfrm>
          <a:prstGeom prst="rect">
            <a:avLst/>
          </a:prstGeom>
          <a:noFill/>
        </p:spPr>
        <p:txBody>
          <a:bodyPr wrap="square" rtlCol="0">
            <a:spAutoFit/>
          </a:bodyPr>
          <a:lstStyle/>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Special </a:t>
            </a:r>
            <a:r>
              <a:rPr lang="en-US" altLang="zh-CN" sz="2000" b="1" dirty="0" err="1">
                <a:solidFill>
                  <a:srgbClr val="00B0F0"/>
                </a:solidFill>
                <a:latin typeface="微软雅黑" panose="020B0503020204020204" pitchFamily="34" charset="-122"/>
                <a:ea typeface="微软雅黑" panose="020B0503020204020204" pitchFamily="34" charset="-122"/>
              </a:rPr>
              <a:t>WiFi</a:t>
            </a:r>
            <a:r>
              <a:rPr lang="en-US" altLang="zh-CN" sz="2000" b="1" dirty="0">
                <a:solidFill>
                  <a:srgbClr val="00B0F0"/>
                </a:solidFill>
                <a:latin typeface="微软雅黑" panose="020B0503020204020204" pitchFamily="34" charset="-122"/>
                <a:ea typeface="微软雅黑" panose="020B0503020204020204" pitchFamily="34" charset="-122"/>
              </a:rPr>
              <a:t> device</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Data cold start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Vulnerable to environment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Only single person</a:t>
            </a:r>
            <a:endParaRPr lang="en-US" altLang="zh-CN" sz="2000" b="1" dirty="0">
              <a:solidFill>
                <a:srgbClr val="00B0F0"/>
              </a:solidFill>
              <a:latin typeface="微软雅黑" panose="020B0503020204020204" pitchFamily="34" charset="-122"/>
              <a:ea typeface="微软雅黑" panose="020B0503020204020204" pitchFamily="34" charset="-122"/>
            </a:endParaRPr>
          </a:p>
        </p:txBody>
      </p:sp>
      <p:sp>
        <p:nvSpPr>
          <p:cNvPr id="33" name="TextBox 151"/>
          <p:cNvSpPr txBox="1"/>
          <p:nvPr/>
        </p:nvSpPr>
        <p:spPr>
          <a:xfrm>
            <a:off x="5943564" y="4106972"/>
            <a:ext cx="3166639" cy="2246769"/>
          </a:xfrm>
          <a:prstGeom prst="rect">
            <a:avLst/>
          </a:prstGeom>
          <a:noFill/>
        </p:spPr>
        <p:txBody>
          <a:bodyPr wrap="square" rtlCol="0">
            <a:spAutoFit/>
          </a:bodyPr>
          <a:lstStyle/>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Privacy concern</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Vulnerable to environment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Large computing cost</a:t>
            </a:r>
            <a:endParaRPr lang="en-US" altLang="zh-CN" sz="2000" b="1" dirty="0">
              <a:solidFill>
                <a:srgbClr val="00B0F0"/>
              </a:solidFill>
              <a:latin typeface="微软雅黑" panose="020B0503020204020204" pitchFamily="34" charset="-122"/>
              <a:ea typeface="微软雅黑" panose="020B0503020204020204" pitchFamily="34" charset="-122"/>
            </a:endParaRPr>
          </a:p>
          <a:p>
            <a:pPr marL="342900" lvl="0" indent="-342900">
              <a:buFont typeface="Wingdings" panose="05000000000000000000" pitchFamily="2" charset="2"/>
              <a:buChar char="Ø"/>
            </a:pPr>
            <a:r>
              <a:rPr lang="en-US" altLang="zh-CN" sz="2000" b="1" dirty="0">
                <a:solidFill>
                  <a:srgbClr val="00B0F0"/>
                </a:solidFill>
                <a:latin typeface="微软雅黑" panose="020B0503020204020204" pitchFamily="34" charset="-122"/>
                <a:ea typeface="微软雅黑" panose="020B0503020204020204" pitchFamily="34" charset="-122"/>
              </a:rPr>
              <a:t>Not convenient in </a:t>
            </a:r>
            <a:r>
              <a:rPr lang="en-US" altLang="zh-CN" sz="2000" b="1" dirty="0" err="1">
                <a:solidFill>
                  <a:srgbClr val="00B0F0"/>
                </a:solidFill>
                <a:latin typeface="微软雅黑" panose="020B0503020204020204" pitchFamily="34" charset="-122"/>
                <a:ea typeface="微软雅黑" panose="020B0503020204020204" pitchFamily="34" charset="-122"/>
              </a:rPr>
              <a:t>workarea</a:t>
            </a:r>
            <a:endParaRPr lang="en-US" altLang="zh-CN" sz="2000" b="1" dirty="0">
              <a:solidFill>
                <a:srgbClr val="00B0F0"/>
              </a:solidFill>
              <a:latin typeface="微软雅黑" panose="020B0503020204020204" pitchFamily="34" charset="-122"/>
              <a:ea typeface="微软雅黑" panose="020B0503020204020204" pitchFamily="3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67936"/>
            <a:ext cx="9144000" cy="532212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75234"/>
            <a:ext cx="9144000" cy="530753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775234"/>
            <a:ext cx="9144000" cy="5307532"/>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软件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0" y="945858"/>
            <a:ext cx="9144000" cy="496628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数字识别准确率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188639" y="429181"/>
            <a:ext cx="11377264" cy="3528392"/>
          </a:xfrm>
          <a:prstGeom prst="rect">
            <a:avLst/>
          </a:prstGeom>
        </p:spPr>
      </p:pic>
      <p:pic>
        <p:nvPicPr>
          <p:cNvPr id="7" name="图片 6"/>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44624" y="3501008"/>
            <a:ext cx="11233248" cy="2927811"/>
          </a:xfrm>
          <a:prstGeom prst="rect">
            <a:avLst/>
          </a:prstGeom>
        </p:spPr>
      </p:pic>
      <p:sp>
        <p:nvSpPr>
          <p:cNvPr id="9" name="矩形 8"/>
          <p:cNvSpPr/>
          <p:nvPr/>
        </p:nvSpPr>
        <p:spPr>
          <a:xfrm flipH="1">
            <a:off x="7176766" y="2276872"/>
            <a:ext cx="1967234"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 Train:10w</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矩形 9"/>
          <p:cNvSpPr/>
          <p:nvPr/>
        </p:nvSpPr>
        <p:spPr>
          <a:xfrm flipH="1">
            <a:off x="7113704" y="5149336"/>
            <a:ext cx="1967234"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 Test</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数字识别准确率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flipH="1">
            <a:off x="3665900" y="6229455"/>
            <a:ext cx="1967234"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 Train</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182671"/>
            <a:ext cx="9144000" cy="4303059"/>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数字识别准确率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flipH="1">
            <a:off x="3665900" y="6229455"/>
            <a:ext cx="1967234"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Digit Test</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6941" y="1232257"/>
            <a:ext cx="9137059" cy="4299792"/>
          </a:xfrm>
          <a:prstGeom prst="rect">
            <a:avLst/>
          </a:prstGeom>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419872"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5*5P-&gt;4mixerMLP   </a:t>
            </a: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99.97%</a:t>
            </a:r>
            <a:endPar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0" y="1988840"/>
            <a:ext cx="4573773" cy="3384376"/>
          </a:xfrm>
          <a:prstGeom prst="rect">
            <a:avLst/>
          </a:prstGeom>
        </p:spPr>
      </p:pic>
      <p:pic>
        <p:nvPicPr>
          <p:cNvPr id="5" name="图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3368" y="1457004"/>
            <a:ext cx="5852172" cy="4389129"/>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419872"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5*5A-&gt;4mixerMLP   </a:t>
            </a: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99%</a:t>
            </a:r>
            <a:endPar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stretch>
            <a:fillRect/>
          </a:stretch>
        </p:blipFill>
        <p:spPr>
          <a:xfrm>
            <a:off x="0" y="2276872"/>
            <a:ext cx="4066667" cy="3000000"/>
          </a:xfrm>
          <a:prstGeom prst="rect">
            <a:avLst/>
          </a:prstGeom>
        </p:spPr>
      </p:pic>
      <p:pic>
        <p:nvPicPr>
          <p:cNvPr id="8" name="图片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07904" y="1484784"/>
            <a:ext cx="5852172" cy="4389129"/>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419872"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6*6P-&gt;4mixerMLP   </a:t>
            </a: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99%</a:t>
            </a:r>
            <a:endPar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201598" y="1757443"/>
            <a:ext cx="4370402" cy="3179415"/>
          </a:xfrm>
          <a:prstGeom prst="rect">
            <a:avLst/>
          </a:prstGeom>
        </p:spPr>
      </p:pic>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3368" y="1274875"/>
            <a:ext cx="5852172" cy="438912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grpSp>
        <p:nvGrpSpPr>
          <p:cNvPr id="35" name="组合 34"/>
          <p:cNvGrpSpPr/>
          <p:nvPr/>
        </p:nvGrpSpPr>
        <p:grpSpPr>
          <a:xfrm>
            <a:off x="1759134" y="3046591"/>
            <a:ext cx="5934332" cy="1390522"/>
            <a:chOff x="2325748" y="2540191"/>
            <a:chExt cx="5934332" cy="1356964"/>
          </a:xfrm>
          <a:effectLst>
            <a:outerShdw blurRad="63500" sx="102000" sy="102000" algn="ctr" rotWithShape="0">
              <a:prstClr val="black">
                <a:alpha val="40000"/>
              </a:prstClr>
            </a:outerShdw>
          </a:effectLst>
        </p:grpSpPr>
        <p:sp>
          <p:nvSpPr>
            <p:cNvPr id="36" name="圆角矩形 57"/>
            <p:cNvSpPr/>
            <p:nvPr/>
          </p:nvSpPr>
          <p:spPr>
            <a:xfrm flipV="1">
              <a:off x="2325748" y="2540191"/>
              <a:ext cx="5934332" cy="1356964"/>
            </a:xfrm>
            <a:prstGeom prst="roundRect">
              <a:avLst/>
            </a:prstGeom>
            <a:solidFill>
              <a:schemeClr val="accent5">
                <a:lumMod val="40000"/>
                <a:lumOff val="60000"/>
              </a:schemeClr>
            </a:solidFill>
            <a:ln w="38100">
              <a:solidFill>
                <a:schemeClr val="tx1">
                  <a:alpha val="49000"/>
                </a:schemeClr>
              </a:solidFill>
              <a:prstDash val="sys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7" name="组合 36"/>
            <p:cNvGrpSpPr/>
            <p:nvPr/>
          </p:nvGrpSpPr>
          <p:grpSpPr>
            <a:xfrm>
              <a:off x="2947816" y="3299982"/>
              <a:ext cx="4858466" cy="369333"/>
              <a:chOff x="2551576" y="3391422"/>
              <a:chExt cx="4858466" cy="369333"/>
            </a:xfrm>
          </p:grpSpPr>
          <p:sp>
            <p:nvSpPr>
              <p:cNvPr id="38" name="文本框 37"/>
              <p:cNvSpPr txBox="1"/>
              <p:nvPr/>
            </p:nvSpPr>
            <p:spPr>
              <a:xfrm>
                <a:off x="2551576" y="3391422"/>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蓝牙通信</a:t>
                </a:r>
                <a:endParaRPr lang="zh-CN" altLang="en-US" dirty="0"/>
              </a:p>
            </p:txBody>
          </p:sp>
          <p:sp>
            <p:nvSpPr>
              <p:cNvPr id="39" name="文本框 38"/>
              <p:cNvSpPr txBox="1"/>
              <p:nvPr/>
            </p:nvSpPr>
            <p:spPr>
              <a:xfrm>
                <a:off x="5464472" y="3391423"/>
                <a:ext cx="194557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a:t>USB</a:t>
                </a:r>
                <a:r>
                  <a:rPr lang="en-US" altLang="zh-CN" dirty="0"/>
                  <a:t>-TTL</a:t>
                </a:r>
                <a:endParaRPr lang="zh-CN" altLang="en-US" dirty="0"/>
              </a:p>
            </p:txBody>
          </p:sp>
          <p:sp>
            <p:nvSpPr>
              <p:cNvPr id="40" name="文本框 39"/>
              <p:cNvSpPr txBox="1"/>
              <p:nvPr/>
            </p:nvSpPr>
            <p:spPr>
              <a:xfrm>
                <a:off x="3695134" y="3391422"/>
                <a:ext cx="2093851" cy="369332"/>
              </a:xfrm>
              <a:prstGeom prst="rect">
                <a:avLst/>
              </a:prstGeom>
              <a:noFill/>
              <a:scene3d>
                <a:camera prst="orthographicFront"/>
                <a:lightRig rig="threePt" dir="t"/>
              </a:scene3d>
              <a:sp3d>
                <a:bevelT w="152400" h="50800" prst="softRound"/>
              </a:sp3d>
            </p:spPr>
            <p:txBody>
              <a:bodyPr wrap="square" rtlCol="0">
                <a:spAutoFit/>
              </a:bodyPr>
              <a:lstStyle/>
              <a:p>
                <a:pPr algn="ctr"/>
                <a:r>
                  <a:rPr lang="zh-CN" altLang="en-US" dirty="0"/>
                  <a:t>通信层</a:t>
                </a:r>
                <a:endParaRPr lang="zh-CN" altLang="en-US" dirty="0"/>
              </a:p>
            </p:txBody>
          </p:sp>
        </p:grpSp>
      </p:grpSp>
      <p:grpSp>
        <p:nvGrpSpPr>
          <p:cNvPr id="41" name="组合 40"/>
          <p:cNvGrpSpPr/>
          <p:nvPr/>
        </p:nvGrpSpPr>
        <p:grpSpPr>
          <a:xfrm>
            <a:off x="1759134" y="4964693"/>
            <a:ext cx="5934332" cy="1056593"/>
            <a:chOff x="2325748" y="4395766"/>
            <a:chExt cx="5934332" cy="1100771"/>
          </a:xfrm>
          <a:effectLst>
            <a:outerShdw blurRad="63500" sx="102000" sy="102000" algn="ctr" rotWithShape="0">
              <a:prstClr val="black">
                <a:alpha val="40000"/>
              </a:prstClr>
            </a:outerShdw>
          </a:effectLst>
        </p:grpSpPr>
        <p:sp>
          <p:nvSpPr>
            <p:cNvPr id="42" name="圆角矩形 52"/>
            <p:cNvSpPr/>
            <p:nvPr/>
          </p:nvSpPr>
          <p:spPr>
            <a:xfrm flipV="1">
              <a:off x="2325748" y="4395766"/>
              <a:ext cx="5934332" cy="1100771"/>
            </a:xfrm>
            <a:prstGeom prst="roundRect">
              <a:avLst/>
            </a:prstGeom>
            <a:solidFill>
              <a:schemeClr val="accent2">
                <a:lumMod val="40000"/>
                <a:lumOff val="60000"/>
              </a:schemeClr>
            </a:solidFill>
            <a:ln w="38100">
              <a:solidFill>
                <a:schemeClr val="tx1">
                  <a:alpha val="49000"/>
                </a:schemeClr>
              </a:solidFill>
              <a:prstDash val="sys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3" name="组合 42"/>
            <p:cNvGrpSpPr/>
            <p:nvPr/>
          </p:nvGrpSpPr>
          <p:grpSpPr>
            <a:xfrm>
              <a:off x="2768305" y="4464977"/>
              <a:ext cx="5004128" cy="896968"/>
              <a:chOff x="2768305" y="4464977"/>
              <a:chExt cx="5004128" cy="896968"/>
            </a:xfrm>
          </p:grpSpPr>
          <p:sp>
            <p:nvSpPr>
              <p:cNvPr id="44" name="文本框 43"/>
              <p:cNvSpPr txBox="1"/>
              <p:nvPr/>
            </p:nvSpPr>
            <p:spPr>
              <a:xfrm>
                <a:off x="2768305" y="4977170"/>
                <a:ext cx="1877872" cy="384774"/>
              </a:xfrm>
              <a:prstGeom prst="rect">
                <a:avLst/>
              </a:prstGeom>
              <a:solidFill>
                <a:schemeClr val="accent6">
                  <a:lumMod val="40000"/>
                  <a:lumOff val="6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p>
                <a:pPr algn="ctr"/>
                <a:r>
                  <a:rPr lang="en-US" altLang="zh-CN"/>
                  <a:t>Flex </a:t>
                </a:r>
                <a:r>
                  <a:rPr lang="zh-CN" altLang="en-US"/>
                  <a:t>传感器</a:t>
                </a:r>
                <a:endParaRPr lang="zh-CN" altLang="en-US" dirty="0"/>
              </a:p>
            </p:txBody>
          </p:sp>
          <p:sp>
            <p:nvSpPr>
              <p:cNvPr id="45" name="文本框 44"/>
              <p:cNvSpPr txBox="1"/>
              <p:nvPr/>
            </p:nvSpPr>
            <p:spPr>
              <a:xfrm>
                <a:off x="5894561" y="4977170"/>
                <a:ext cx="1877872" cy="384775"/>
              </a:xfrm>
              <a:prstGeom prst="rect">
                <a:avLst/>
              </a:prstGeom>
              <a:solidFill>
                <a:schemeClr val="accent6">
                  <a:lumMod val="40000"/>
                  <a:lumOff val="6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dirty="0" err="1"/>
                  <a:t>Uhand</a:t>
                </a:r>
                <a:r>
                  <a:rPr lang="zh-CN" altLang="en-US" dirty="0"/>
                  <a:t>机械手</a:t>
                </a:r>
                <a:endParaRPr lang="zh-CN" altLang="en-US" dirty="0"/>
              </a:p>
            </p:txBody>
          </p:sp>
          <p:sp>
            <p:nvSpPr>
              <p:cNvPr id="46" name="文本框 45"/>
              <p:cNvSpPr txBox="1"/>
              <p:nvPr/>
            </p:nvSpPr>
            <p:spPr>
              <a:xfrm>
                <a:off x="4343792" y="4464977"/>
                <a:ext cx="1573882" cy="384775"/>
              </a:xfrm>
              <a:prstGeom prst="rect">
                <a:avLst/>
              </a:prstGeom>
              <a:noFill/>
              <a:scene3d>
                <a:camera prst="orthographicFront"/>
                <a:lightRig rig="threePt" dir="t"/>
              </a:scene3d>
              <a:sp3d>
                <a:bevelT w="152400" h="50800" prst="softRound"/>
              </a:sp3d>
            </p:spPr>
            <p:txBody>
              <a:bodyPr wrap="square" rtlCol="0">
                <a:spAutoFit/>
              </a:bodyPr>
              <a:lstStyle/>
              <a:p>
                <a:pPr algn="ctr"/>
                <a:r>
                  <a:rPr lang="zh-CN" altLang="en-US" dirty="0"/>
                  <a:t>感知执行层</a:t>
                </a:r>
                <a:endParaRPr lang="zh-CN" altLang="en-US" dirty="0"/>
              </a:p>
            </p:txBody>
          </p:sp>
        </p:grpSp>
      </p:grpSp>
      <p:sp>
        <p:nvSpPr>
          <p:cNvPr id="47" name="上箭头 50"/>
          <p:cNvSpPr/>
          <p:nvPr/>
        </p:nvSpPr>
        <p:spPr>
          <a:xfrm>
            <a:off x="2911323" y="4548170"/>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9" name="组合 48"/>
          <p:cNvGrpSpPr/>
          <p:nvPr/>
        </p:nvGrpSpPr>
        <p:grpSpPr>
          <a:xfrm>
            <a:off x="1763688" y="980728"/>
            <a:ext cx="5934332" cy="1537527"/>
            <a:chOff x="4516378" y="1104181"/>
            <a:chExt cx="5934332" cy="1537527"/>
          </a:xfrm>
          <a:effectLst>
            <a:outerShdw blurRad="63500" sx="102000" sy="102000" algn="ctr" rotWithShape="0">
              <a:prstClr val="black">
                <a:alpha val="40000"/>
              </a:prstClr>
            </a:outerShdw>
          </a:effectLst>
        </p:grpSpPr>
        <p:grpSp>
          <p:nvGrpSpPr>
            <p:cNvPr id="50" name="组合 49"/>
            <p:cNvGrpSpPr/>
            <p:nvPr/>
          </p:nvGrpSpPr>
          <p:grpSpPr>
            <a:xfrm>
              <a:off x="4516378" y="1104181"/>
              <a:ext cx="5934332" cy="1537527"/>
              <a:chOff x="2325748" y="198120"/>
              <a:chExt cx="5934332" cy="1537527"/>
            </a:xfrm>
          </p:grpSpPr>
          <p:sp>
            <p:nvSpPr>
              <p:cNvPr id="53" name="圆角矩形 64"/>
              <p:cNvSpPr/>
              <p:nvPr/>
            </p:nvSpPr>
            <p:spPr>
              <a:xfrm flipV="1">
                <a:off x="2325748" y="198120"/>
                <a:ext cx="5934332" cy="1537527"/>
              </a:xfrm>
              <a:prstGeom prst="roundRect">
                <a:avLst/>
              </a:prstGeom>
              <a:solidFill>
                <a:srgbClr val="ECCB78"/>
              </a:solidFill>
              <a:ln w="38100">
                <a:solidFill>
                  <a:srgbClr val="695116">
                    <a:alpha val="48627"/>
                  </a:srgbClr>
                </a:solidFill>
                <a:prstDash val="sysDash"/>
              </a:ln>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4" name="组合 53"/>
              <p:cNvGrpSpPr/>
              <p:nvPr/>
            </p:nvGrpSpPr>
            <p:grpSpPr>
              <a:xfrm>
                <a:off x="2713958" y="419720"/>
                <a:ext cx="5131551" cy="1012252"/>
                <a:chOff x="2713958" y="419720"/>
                <a:chExt cx="5131551" cy="1012252"/>
              </a:xfrm>
            </p:grpSpPr>
            <p:sp>
              <p:nvSpPr>
                <p:cNvPr id="55" name="文本框 54"/>
                <p:cNvSpPr txBox="1"/>
                <p:nvPr/>
              </p:nvSpPr>
              <p:spPr>
                <a:xfrm>
                  <a:off x="2713958" y="1062640"/>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数据集构建</a:t>
                  </a:r>
                  <a:endParaRPr lang="zh-CN" altLang="en-US" dirty="0"/>
                </a:p>
              </p:txBody>
            </p:sp>
            <p:sp>
              <p:nvSpPr>
                <p:cNvPr id="56" name="文本框 55"/>
                <p:cNvSpPr txBox="1"/>
                <p:nvPr/>
              </p:nvSpPr>
              <p:spPr>
                <a:xfrm>
                  <a:off x="4232808" y="419720"/>
                  <a:ext cx="2093851" cy="369332"/>
                </a:xfrm>
                <a:prstGeom prst="rect">
                  <a:avLst/>
                </a:prstGeom>
                <a:noFill/>
                <a:scene3d>
                  <a:camera prst="orthographicFront"/>
                  <a:lightRig rig="threePt" dir="t"/>
                </a:scene3d>
                <a:sp3d>
                  <a:bevelT w="152400" h="50800" prst="softRound"/>
                </a:sp3d>
              </p:spPr>
              <p:txBody>
                <a:bodyPr wrap="square" rtlCol="0">
                  <a:spAutoFit/>
                </a:bodyPr>
                <a:lstStyle/>
                <a:p>
                  <a:pPr algn="ctr"/>
                  <a:r>
                    <a:rPr lang="zh-CN" altLang="en-US" dirty="0"/>
                    <a:t>服务层</a:t>
                  </a:r>
                  <a:endParaRPr lang="zh-CN" altLang="en-US" dirty="0"/>
                </a:p>
              </p:txBody>
            </p:sp>
            <p:sp>
              <p:nvSpPr>
                <p:cNvPr id="57" name="文本框 56"/>
                <p:cNvSpPr txBox="1"/>
                <p:nvPr/>
              </p:nvSpPr>
              <p:spPr>
                <a:xfrm>
                  <a:off x="4520308" y="1061587"/>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dirty="0"/>
                    <a:t>AI</a:t>
                  </a:r>
                  <a:r>
                    <a:rPr lang="zh-CN" altLang="en-US" dirty="0"/>
                    <a:t>推理</a:t>
                  </a:r>
                  <a:endParaRPr lang="zh-CN" altLang="en-US" dirty="0"/>
                </a:p>
              </p:txBody>
            </p:sp>
            <p:sp>
              <p:nvSpPr>
                <p:cNvPr id="58" name="文本框 57"/>
                <p:cNvSpPr txBox="1"/>
                <p:nvPr/>
              </p:nvSpPr>
              <p:spPr>
                <a:xfrm>
                  <a:off x="6326659" y="1061587"/>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特征提取</a:t>
                  </a:r>
                  <a:endParaRPr lang="zh-CN" altLang="en-US" dirty="0"/>
                </a:p>
              </p:txBody>
            </p:sp>
          </p:grpSp>
        </p:grpSp>
        <p:sp>
          <p:nvSpPr>
            <p:cNvPr id="51" name="文本框 50"/>
            <p:cNvSpPr txBox="1"/>
            <p:nvPr/>
          </p:nvSpPr>
          <p:spPr>
            <a:xfrm>
              <a:off x="8517289" y="1296568"/>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zh-CN" altLang="en-US" dirty="0"/>
                <a:t>数据校正</a:t>
              </a:r>
              <a:endParaRPr lang="zh-CN" altLang="en-US" dirty="0"/>
            </a:p>
          </p:txBody>
        </p:sp>
        <p:sp>
          <p:nvSpPr>
            <p:cNvPr id="52" name="文本框 51"/>
            <p:cNvSpPr txBox="1"/>
            <p:nvPr/>
          </p:nvSpPr>
          <p:spPr>
            <a:xfrm>
              <a:off x="4904588" y="1296568"/>
              <a:ext cx="1518850" cy="369332"/>
            </a:xfrm>
            <a:prstGeom prst="rect">
              <a:avLst/>
            </a:prstGeom>
            <a:solidFill>
              <a:schemeClr val="accent2">
                <a:lumMod val="60000"/>
                <a:lumOff val="40000"/>
              </a:schemeClr>
            </a:solidFill>
            <a:ln w="41275">
              <a:solidFill>
                <a:schemeClr val="tx1">
                  <a:alpha val="49000"/>
                </a:schemeClr>
              </a:solidFill>
              <a:prstDash val="dash"/>
            </a:ln>
            <a:scene3d>
              <a:camera prst="orthographicFront"/>
              <a:lightRig rig="threePt" dir="t"/>
            </a:scene3d>
            <a:sp3d>
              <a:bevelT w="152400" h="50800" prst="softRound"/>
            </a:sp3d>
          </p:spPr>
          <p:txBody>
            <a:bodyPr wrap="square" rtlCol="0">
              <a:spAutoFit/>
            </a:bodyPr>
            <a:lstStyle/>
            <a:p>
              <a:pPr algn="ctr"/>
              <a:r>
                <a:rPr lang="zh-CN" altLang="en-US" dirty="0"/>
                <a:t>人机协同</a:t>
              </a:r>
              <a:endParaRPr lang="zh-CN" altLang="en-US" dirty="0"/>
            </a:p>
          </p:txBody>
        </p:sp>
      </p:grpSp>
      <p:sp>
        <p:nvSpPr>
          <p:cNvPr id="59" name="上箭头 50"/>
          <p:cNvSpPr/>
          <p:nvPr/>
        </p:nvSpPr>
        <p:spPr>
          <a:xfrm flipV="1">
            <a:off x="5764599" y="4548170"/>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文本框 60"/>
          <p:cNvSpPr txBox="1"/>
          <p:nvPr/>
        </p:nvSpPr>
        <p:spPr>
          <a:xfrm>
            <a:off x="2381202" y="3213632"/>
            <a:ext cx="4858466" cy="378466"/>
          </a:xfrm>
          <a:prstGeom prst="rect">
            <a:avLst/>
          </a:prstGeom>
          <a:solidFill>
            <a:schemeClr val="accent5">
              <a:lumMod val="75000"/>
            </a:schemeClr>
          </a:solidFill>
          <a:ln w="41275">
            <a:solidFill>
              <a:schemeClr val="tx1">
                <a:alpha val="49000"/>
              </a:schemeClr>
            </a:solidFill>
            <a:prstDash val="dash"/>
          </a:ln>
          <a:effectLst>
            <a:outerShdw blurRad="63500" sx="102000" sy="102000" algn="ctr" rotWithShape="0">
              <a:prstClr val="black">
                <a:alpha val="40000"/>
              </a:prstClr>
            </a:outerShdw>
          </a:effectLst>
          <a:scene3d>
            <a:camera prst="orthographicFront"/>
            <a:lightRig rig="threePt" dir="t"/>
          </a:scene3d>
          <a:sp3d>
            <a:bevelT w="152400" h="50800" prst="softRound"/>
          </a:sp3d>
        </p:spPr>
        <p:txBody>
          <a:bodyPr wrap="square" rtlCol="0">
            <a:spAutoFit/>
          </a:bodyPr>
          <a:lstStyle>
            <a:defPPr>
              <a:defRPr lang="zh-CN"/>
            </a:defPPr>
            <a:lvl1pPr algn="ctr">
              <a:defRPr b="1">
                <a:latin typeface="+mn-ea"/>
              </a:defRPr>
            </a:lvl1pPr>
          </a:lstStyle>
          <a:p>
            <a:r>
              <a:rPr lang="en-US" altLang="zh-CN" dirty="0"/>
              <a:t>Kafka </a:t>
            </a:r>
            <a:r>
              <a:rPr lang="zh-CN" altLang="en-US" dirty="0"/>
              <a:t>消息中间件</a:t>
            </a:r>
            <a:endParaRPr lang="zh-CN" altLang="en-US" dirty="0"/>
          </a:p>
        </p:txBody>
      </p:sp>
      <p:sp>
        <p:nvSpPr>
          <p:cNvPr id="62" name="上箭头 50"/>
          <p:cNvSpPr/>
          <p:nvPr/>
        </p:nvSpPr>
        <p:spPr>
          <a:xfrm>
            <a:off x="2899881" y="2636912"/>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3" name="上箭头 50"/>
          <p:cNvSpPr/>
          <p:nvPr/>
        </p:nvSpPr>
        <p:spPr>
          <a:xfrm flipV="1">
            <a:off x="5753157" y="2636912"/>
            <a:ext cx="513526" cy="281940"/>
          </a:xfrm>
          <a:prstGeom prst="upArrow">
            <a:avLst/>
          </a:prstGeom>
          <a:solidFill>
            <a:srgbClr val="828282"/>
          </a:solidFill>
          <a:ln>
            <a:solidFill>
              <a:schemeClr val="tx1">
                <a:alpha val="49000"/>
              </a:schemeClr>
            </a:solidFill>
          </a:ln>
          <a:effectLst>
            <a:outerShdw blurRad="63500" sx="102000" sy="102000" algn="ctr" rotWithShape="0">
              <a:prstClr val="black">
                <a:alpha val="40000"/>
              </a:prstClr>
            </a:outerShdw>
          </a:effectLst>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419872"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6*6A-&gt;4mixerMLP   </a:t>
            </a: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98%</a:t>
            </a:r>
            <a:endPar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0" y="1948047"/>
            <a:ext cx="4427984" cy="3294505"/>
          </a:xfrm>
          <a:prstGeom prst="rect">
            <a:avLst/>
          </a:prstGeom>
        </p:spPr>
      </p:pic>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3368" y="1400734"/>
            <a:ext cx="5852172" cy="4389129"/>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419872"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6*6P--&gt;Neural   </a:t>
            </a: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99.10%</a:t>
            </a:r>
            <a:endPar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003368" y="1400734"/>
            <a:ext cx="5852172" cy="4389129"/>
          </a:xfrm>
          <a:prstGeom prst="rect">
            <a:avLst/>
          </a:prstGeom>
        </p:spPr>
      </p:pic>
      <p:pic>
        <p:nvPicPr>
          <p:cNvPr id="7" name="图片 6"/>
          <p:cNvPicPr>
            <a:picLocks noChangeAspect="1"/>
          </p:cNvPicPr>
          <p:nvPr/>
        </p:nvPicPr>
        <p:blipFill>
          <a:blip r:embed="rId2"/>
          <a:stretch>
            <a:fillRect/>
          </a:stretch>
        </p:blipFill>
        <p:spPr>
          <a:xfrm>
            <a:off x="3368" y="1736540"/>
            <a:ext cx="4560869" cy="3420652"/>
          </a:xfrm>
          <a:prstGeom prst="rect">
            <a:avLst/>
          </a:prstGeom>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260648" y="404664"/>
            <a:ext cx="11521280" cy="3456384"/>
          </a:xfrm>
          <a:prstGeom prst="rect">
            <a:avLst/>
          </a:prstGeom>
        </p:spPr>
      </p:pic>
      <p:pic>
        <p:nvPicPr>
          <p:cNvPr id="8" name="图片 7"/>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83618" y="3396086"/>
            <a:ext cx="11150935" cy="3345281"/>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9" name="矩形 8"/>
          <p:cNvSpPr/>
          <p:nvPr/>
        </p:nvSpPr>
        <p:spPr>
          <a:xfrm flipH="1">
            <a:off x="7176766" y="3244334"/>
            <a:ext cx="1967234"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 Train:10w</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
        <p:nvSpPr>
          <p:cNvPr id="10" name="矩形 9"/>
          <p:cNvSpPr/>
          <p:nvPr/>
        </p:nvSpPr>
        <p:spPr>
          <a:xfrm flipH="1">
            <a:off x="7176766" y="6372035"/>
            <a:ext cx="1967234"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 Test</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flipH="1">
            <a:off x="3665900" y="6229455"/>
            <a:ext cx="1967234"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 Train</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0" y="1340768"/>
            <a:ext cx="9149568" cy="4305679"/>
          </a:xfrm>
          <a:prstGeom prst="rect">
            <a:avLst/>
          </a:prstGeom>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数据分布</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 name="矩形 9"/>
          <p:cNvSpPr/>
          <p:nvPr/>
        </p:nvSpPr>
        <p:spPr>
          <a:xfrm flipH="1">
            <a:off x="3665900" y="6229455"/>
            <a:ext cx="1967234" cy="369332"/>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Char Test</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12122" y="1337684"/>
            <a:ext cx="9156122" cy="4308763"/>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1"/>
          <a:stretch>
            <a:fillRect/>
          </a:stretch>
        </p:blipFill>
        <p:spPr>
          <a:xfrm>
            <a:off x="397421" y="836712"/>
            <a:ext cx="3695238" cy="5380952"/>
          </a:xfrm>
          <a:prstGeom prst="rect">
            <a:avLst/>
          </a:prstGeom>
        </p:spPr>
      </p:pic>
      <p:sp>
        <p:nvSpPr>
          <p:cNvPr id="11" name="矩形 10"/>
          <p:cNvSpPr/>
          <p:nvPr/>
        </p:nvSpPr>
        <p:spPr>
          <a:xfrm flipH="1">
            <a:off x="3419872" y="691417"/>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5*5P-&gt;4mixerMLP   </a:t>
            </a: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85%</a:t>
            </a:r>
            <a:endPar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15" name="图片 1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54706" y="1257488"/>
            <a:ext cx="6227124" cy="4670343"/>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1"/>
          <a:stretch>
            <a:fillRect/>
          </a:stretch>
        </p:blipFill>
        <p:spPr>
          <a:xfrm>
            <a:off x="230636" y="692441"/>
            <a:ext cx="3971429" cy="5980952"/>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347607"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5*5P-&gt;</a:t>
            </a:r>
            <a:r>
              <a:rPr lang="en-US" altLang="zh-CN"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NNResnet</a:t>
            </a:r>
            <a:endPar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85%</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70506" y="1299037"/>
            <a:ext cx="6058077" cy="4543558"/>
          </a:xfrm>
          <a:prstGeom prst="rect">
            <a:avLst/>
          </a:prstGeom>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1"/>
          <a:stretch>
            <a:fillRect/>
          </a:stretch>
        </p:blipFill>
        <p:spPr>
          <a:xfrm>
            <a:off x="107504" y="687185"/>
            <a:ext cx="3990476" cy="6038095"/>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419872"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5*5P-&gt;</a:t>
            </a:r>
            <a:r>
              <a:rPr lang="en-US" altLang="zh-CN" b="1" dirty="0" err="1">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NNResnet</a:t>
            </a:r>
            <a:endPar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65%</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79912" y="1344075"/>
            <a:ext cx="6075628" cy="4556721"/>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51039" y="700188"/>
            <a:ext cx="4147496" cy="6157812"/>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419872"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5*5Adj-&gt;4mixerMLP</a:t>
            </a:r>
            <a:endPar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64%</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75443" y="1172182"/>
            <a:ext cx="6125149" cy="4593861"/>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179512" y="777665"/>
            <a:ext cx="4000000" cy="6047619"/>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419872"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6*6Adj-&gt;4mixerMLP</a:t>
            </a:r>
            <a:endPar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64%</a:t>
            </a:r>
            <a:endParaRPr lang="zh-CN" altLang="en-US"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5" name="图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756670" y="1234435"/>
            <a:ext cx="6215930" cy="4661948"/>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系统框架</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08" name="椭圆 107"/>
          <p:cNvSpPr/>
          <p:nvPr/>
        </p:nvSpPr>
        <p:spPr>
          <a:xfrm>
            <a:off x="6455832" y="1931403"/>
            <a:ext cx="457966" cy="2136031"/>
          </a:xfrm>
          <a:prstGeom prst="ellipse">
            <a:avLst/>
          </a:prstGeom>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zh-CN" altLang="en-US" sz="1400">
                <a:latin typeface="Times New Roman" panose="02020603050405020304" pitchFamily="18" charset="0"/>
                <a:cs typeface="Times New Roman" panose="02020603050405020304" pitchFamily="18" charset="0"/>
              </a:rPr>
              <a:t>弯曲传感器</a:t>
            </a:r>
            <a:endParaRPr lang="zh-CN" altLang="en-US" sz="1400">
              <a:latin typeface="Times New Roman" panose="02020603050405020304" pitchFamily="18" charset="0"/>
              <a:cs typeface="Times New Roman" panose="02020603050405020304" pitchFamily="18" charset="0"/>
            </a:endParaRPr>
          </a:p>
        </p:txBody>
      </p:sp>
      <p:cxnSp>
        <p:nvCxnSpPr>
          <p:cNvPr id="109" name="直接箭头连接符 108"/>
          <p:cNvCxnSpPr>
            <a:stCxn id="108" idx="2"/>
            <a:endCxn id="110" idx="3"/>
          </p:cNvCxnSpPr>
          <p:nvPr/>
        </p:nvCxnSpPr>
        <p:spPr>
          <a:xfrm flipH="1" flipV="1">
            <a:off x="6193718" y="2159572"/>
            <a:ext cx="262114" cy="839847"/>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10" name="圆角矩形 3"/>
          <p:cNvSpPr/>
          <p:nvPr/>
        </p:nvSpPr>
        <p:spPr>
          <a:xfrm>
            <a:off x="4750118" y="1979572"/>
            <a:ext cx="1443600" cy="360000"/>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初始校准</a:t>
            </a:r>
            <a:endParaRPr lang="zh-CN" altLang="en-US" sz="1400" b="1" dirty="0">
              <a:solidFill>
                <a:schemeClr val="tx1"/>
              </a:solidFill>
              <a:latin typeface="+mn-ea"/>
            </a:endParaRPr>
          </a:p>
        </p:txBody>
      </p:sp>
      <p:grpSp>
        <p:nvGrpSpPr>
          <p:cNvPr id="111" name="组合 110"/>
          <p:cNvGrpSpPr/>
          <p:nvPr/>
        </p:nvGrpSpPr>
        <p:grpSpPr>
          <a:xfrm>
            <a:off x="1979712" y="1556792"/>
            <a:ext cx="2294860" cy="2797175"/>
            <a:chOff x="2127613" y="1497311"/>
            <a:chExt cx="2294860" cy="2797175"/>
          </a:xfrm>
          <a:effectLst>
            <a:outerShdw blurRad="63500" sx="102000" sy="102000" algn="ctr" rotWithShape="0">
              <a:prstClr val="black">
                <a:alpha val="40000"/>
              </a:prstClr>
            </a:outerShdw>
          </a:effectLst>
        </p:grpSpPr>
        <p:sp>
          <p:nvSpPr>
            <p:cNvPr id="112" name="圆角矩形 5"/>
            <p:cNvSpPr/>
            <p:nvPr/>
          </p:nvSpPr>
          <p:spPr>
            <a:xfrm>
              <a:off x="2843818" y="1916832"/>
              <a:ext cx="1444036" cy="360045"/>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400" b="1" dirty="0" err="1">
                  <a:solidFill>
                    <a:schemeClr val="tx1"/>
                  </a:solidFill>
                  <a:latin typeface="+mn-ea"/>
                </a:rPr>
                <a:t>Mediapipe</a:t>
              </a:r>
              <a:r>
                <a:rPr lang="zh-CN" altLang="en-US" sz="1400" b="1" dirty="0">
                  <a:solidFill>
                    <a:schemeClr val="tx1"/>
                  </a:solidFill>
                  <a:latin typeface="+mn-ea"/>
                </a:rPr>
                <a:t>搭建</a:t>
              </a:r>
              <a:endParaRPr lang="zh-CN" altLang="en-US" sz="1400" b="1" dirty="0">
                <a:solidFill>
                  <a:schemeClr val="tx1"/>
                </a:solidFill>
                <a:latin typeface="+mn-ea"/>
              </a:endParaRPr>
            </a:p>
          </p:txBody>
        </p:sp>
        <p:sp>
          <p:nvSpPr>
            <p:cNvPr id="113" name="椭圆 112"/>
            <p:cNvSpPr/>
            <p:nvPr/>
          </p:nvSpPr>
          <p:spPr>
            <a:xfrm>
              <a:off x="2278364" y="1916832"/>
              <a:ext cx="339079" cy="1581292"/>
            </a:xfrm>
            <a:prstGeom prst="ellipse">
              <a:avLst/>
            </a:prstGeom>
            <a:scene3d>
              <a:camera prst="orthographicFront"/>
              <a:lightRig rig="threePt" dir="t"/>
            </a:scene3d>
            <a:sp3d>
              <a:bevelT w="101600" prst="riblet"/>
            </a:sp3d>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zh-CN" altLang="en-US" sz="14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rPr>
                <a:t>手势图像</a:t>
              </a:r>
              <a:endParaRPr lang="zh-CN" altLang="en-US" sz="1400">
                <a:solidFill>
                  <a:schemeClr val="tx1"/>
                </a:solidFill>
                <a:effectLst>
                  <a:outerShdw blurRad="38100" dist="19050" dir="2700000" algn="tl" rotWithShape="0">
                    <a:schemeClr val="dk1">
                      <a:alpha val="40000"/>
                    </a:schemeClr>
                  </a:outerShdw>
                </a:effectLst>
                <a:latin typeface="Times New Roman" panose="02020603050405020304" pitchFamily="18" charset="0"/>
                <a:cs typeface="Times New Roman" panose="02020603050405020304" pitchFamily="18" charset="0"/>
              </a:endParaRPr>
            </a:p>
          </p:txBody>
        </p:sp>
        <p:cxnSp>
          <p:nvCxnSpPr>
            <p:cNvPr id="114" name="直接箭头连接符 113"/>
            <p:cNvCxnSpPr>
              <a:stCxn id="113" idx="6"/>
              <a:endCxn id="118" idx="1"/>
            </p:cNvCxnSpPr>
            <p:nvPr/>
          </p:nvCxnSpPr>
          <p:spPr>
            <a:xfrm>
              <a:off x="2617443" y="2707478"/>
              <a:ext cx="226375" cy="1"/>
            </a:xfrm>
            <a:prstGeom prst="straightConnector1">
              <a:avLst/>
            </a:prstGeom>
            <a:ln>
              <a:tailEnd type="arrow" w="med" len="med"/>
            </a:ln>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15" name="圆角矩形 8"/>
            <p:cNvSpPr/>
            <p:nvPr/>
          </p:nvSpPr>
          <p:spPr>
            <a:xfrm>
              <a:off x="2127613" y="1497311"/>
              <a:ext cx="2294860" cy="2797175"/>
            </a:xfrm>
            <a:prstGeom prst="roundRect">
              <a:avLst/>
            </a:prstGeom>
            <a:noFill/>
            <a:ln w="28575" cmpd="sng">
              <a:solidFill>
                <a:schemeClr val="accent1">
                  <a:shade val="50000"/>
                </a:schemeClr>
              </a:solidFill>
              <a:prstDash val="dash"/>
            </a:ln>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16" name="文本框 115"/>
            <p:cNvSpPr txBox="1"/>
            <p:nvPr/>
          </p:nvSpPr>
          <p:spPr>
            <a:xfrm>
              <a:off x="2560334" y="1556792"/>
              <a:ext cx="1547737" cy="306705"/>
            </a:xfrm>
            <a:prstGeom prst="rect">
              <a:avLst/>
            </a:prstGeom>
            <a:noFill/>
            <a:scene3d>
              <a:camera prst="orthographicFront"/>
              <a:lightRig rig="threePt" dir="t"/>
            </a:scene3d>
            <a:sp3d>
              <a:bevelT w="101600" prst="riblet"/>
            </a:sp3d>
          </p:spPr>
          <p:txBody>
            <a:bodyPr wrap="square" rtlCol="0">
              <a:spAutoFit/>
            </a:bodyPr>
            <a:lstStyle/>
            <a:p>
              <a:pPr algn="ctr"/>
              <a:r>
                <a:rPr lang="zh-CN" altLang="en-US" sz="1400" b="1" dirty="0">
                  <a:latin typeface="+mn-ea"/>
                </a:rPr>
                <a:t>跨源数据集构建</a:t>
              </a:r>
              <a:endParaRPr lang="zh-CN" altLang="en-US" sz="1400" b="1" dirty="0">
                <a:latin typeface="+mn-ea"/>
              </a:endParaRPr>
            </a:p>
          </p:txBody>
        </p:sp>
        <p:cxnSp>
          <p:nvCxnSpPr>
            <p:cNvPr id="117" name="直接箭头连接符 116"/>
            <p:cNvCxnSpPr>
              <a:stCxn id="112" idx="2"/>
              <a:endCxn id="118" idx="0"/>
            </p:cNvCxnSpPr>
            <p:nvPr/>
          </p:nvCxnSpPr>
          <p:spPr>
            <a:xfrm>
              <a:off x="3565836" y="2276877"/>
              <a:ext cx="0" cy="250579"/>
            </a:xfrm>
            <a:prstGeom prst="straightConnector1">
              <a:avLst/>
            </a:prstGeom>
            <a:ln>
              <a:tailEnd type="arrow" w="med" len="med"/>
            </a:ln>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18" name="圆角矩形 12"/>
            <p:cNvSpPr/>
            <p:nvPr/>
          </p:nvSpPr>
          <p:spPr>
            <a:xfrm>
              <a:off x="2843818" y="2527456"/>
              <a:ext cx="1444036" cy="360045"/>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en-US" altLang="zh-CN" sz="1400" b="1" dirty="0">
                  <a:solidFill>
                    <a:schemeClr val="tx1"/>
                  </a:solidFill>
                  <a:latin typeface="+mn-ea"/>
                </a:rPr>
                <a:t>3D</a:t>
              </a:r>
              <a:r>
                <a:rPr lang="zh-CN" altLang="en-US" sz="1400" b="1" dirty="0">
                  <a:solidFill>
                    <a:schemeClr val="tx1"/>
                  </a:solidFill>
                  <a:latin typeface="+mn-ea"/>
                </a:rPr>
                <a:t>坐标转化</a:t>
              </a:r>
              <a:endParaRPr lang="zh-CN" altLang="en-US" sz="1400" b="1" dirty="0">
                <a:solidFill>
                  <a:schemeClr val="tx1"/>
                </a:solidFill>
                <a:latin typeface="+mn-ea"/>
              </a:endParaRPr>
            </a:p>
          </p:txBody>
        </p:sp>
        <p:cxnSp>
          <p:nvCxnSpPr>
            <p:cNvPr id="120" name="直接箭头连接符 119"/>
            <p:cNvCxnSpPr>
              <a:stCxn id="118" idx="2"/>
              <a:endCxn id="121" idx="0"/>
            </p:cNvCxnSpPr>
            <p:nvPr/>
          </p:nvCxnSpPr>
          <p:spPr>
            <a:xfrm>
              <a:off x="3565836" y="2887501"/>
              <a:ext cx="0" cy="250578"/>
            </a:xfrm>
            <a:prstGeom prst="straightConnector1">
              <a:avLst/>
            </a:prstGeom>
            <a:ln>
              <a:tailEnd type="arrow" w="med" len="med"/>
            </a:ln>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21" name="圆角矩形 17"/>
            <p:cNvSpPr/>
            <p:nvPr/>
          </p:nvSpPr>
          <p:spPr>
            <a:xfrm>
              <a:off x="2843818" y="3138079"/>
              <a:ext cx="1444036" cy="360045"/>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计算弯曲度</a:t>
              </a:r>
              <a:endParaRPr lang="en-US" altLang="zh-CN" sz="1400" b="1" dirty="0">
                <a:solidFill>
                  <a:schemeClr val="tx1"/>
                </a:solidFill>
                <a:latin typeface="+mn-ea"/>
              </a:endParaRPr>
            </a:p>
          </p:txBody>
        </p:sp>
        <p:cxnSp>
          <p:nvCxnSpPr>
            <p:cNvPr id="122" name="直接箭头连接符 121"/>
            <p:cNvCxnSpPr>
              <a:stCxn id="121" idx="2"/>
              <a:endCxn id="123" idx="0"/>
            </p:cNvCxnSpPr>
            <p:nvPr/>
          </p:nvCxnSpPr>
          <p:spPr>
            <a:xfrm>
              <a:off x="3565836" y="3498124"/>
              <a:ext cx="0" cy="250579"/>
            </a:xfrm>
            <a:prstGeom prst="straightConnector1">
              <a:avLst/>
            </a:prstGeom>
            <a:ln>
              <a:tailEnd type="arrow" w="med" len="med"/>
            </a:ln>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23" name="圆角矩形 19"/>
            <p:cNvSpPr/>
            <p:nvPr/>
          </p:nvSpPr>
          <p:spPr>
            <a:xfrm>
              <a:off x="2843818" y="3748703"/>
              <a:ext cx="1444036" cy="360045"/>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特征向量提取</a:t>
              </a:r>
              <a:endParaRPr lang="zh-CN" altLang="en-US" sz="1400" b="1" dirty="0">
                <a:solidFill>
                  <a:schemeClr val="tx1"/>
                </a:solidFill>
                <a:latin typeface="+mn-ea"/>
              </a:endParaRPr>
            </a:p>
          </p:txBody>
        </p:sp>
      </p:grpSp>
      <p:sp>
        <p:nvSpPr>
          <p:cNvPr id="124" name="圆角矩形 29"/>
          <p:cNvSpPr/>
          <p:nvPr/>
        </p:nvSpPr>
        <p:spPr>
          <a:xfrm>
            <a:off x="4458636" y="1556792"/>
            <a:ext cx="2665143" cy="3096763"/>
          </a:xfrm>
          <a:prstGeom prst="roundRect">
            <a:avLst/>
          </a:prstGeom>
          <a:noFill/>
          <a:ln w="28575" cmpd="sng">
            <a:solidFill>
              <a:schemeClr val="accent1">
                <a:shade val="50000"/>
              </a:schemeClr>
            </a:solidFill>
            <a:prstDash val="dash"/>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5" name="文本框 124"/>
          <p:cNvSpPr txBox="1"/>
          <p:nvPr/>
        </p:nvSpPr>
        <p:spPr>
          <a:xfrm>
            <a:off x="4617313" y="1617282"/>
            <a:ext cx="2246630" cy="306705"/>
          </a:xfrm>
          <a:prstGeom prst="rect">
            <a:avLst/>
          </a:prstGeom>
          <a:noFill/>
          <a:effectLst>
            <a:outerShdw blurRad="63500" sx="102000" sy="102000" algn="ctr" rotWithShape="0">
              <a:prstClr val="black">
                <a:alpha val="40000"/>
              </a:prstClr>
            </a:outerShdw>
          </a:effectLst>
          <a:scene3d>
            <a:camera prst="orthographicFront"/>
            <a:lightRig rig="threePt" dir="t"/>
          </a:scene3d>
          <a:sp3d>
            <a:bevelT w="101600" prst="riblet"/>
          </a:sp3d>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rPr>
              <a:t>传感器数据转化</a:t>
            </a:r>
            <a:endParaRPr lang="zh-CN" altLang="en-US" sz="1400" b="1" dirty="0">
              <a:latin typeface="微软雅黑" panose="020B0503020204020204" pitchFamily="34" charset="-122"/>
              <a:ea typeface="微软雅黑" panose="020B0503020204020204" pitchFamily="34" charset="-122"/>
            </a:endParaRPr>
          </a:p>
        </p:txBody>
      </p:sp>
      <p:sp>
        <p:nvSpPr>
          <p:cNvPr id="126" name="圆角矩形 32"/>
          <p:cNvSpPr/>
          <p:nvPr/>
        </p:nvSpPr>
        <p:spPr>
          <a:xfrm>
            <a:off x="4750118" y="2520717"/>
            <a:ext cx="1438263" cy="360000"/>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弯曲度转化</a:t>
            </a:r>
            <a:endParaRPr lang="zh-CN" altLang="en-US" sz="1400" b="1" dirty="0">
              <a:solidFill>
                <a:schemeClr val="tx1"/>
              </a:solidFill>
              <a:latin typeface="+mn-ea"/>
            </a:endParaRPr>
          </a:p>
        </p:txBody>
      </p:sp>
      <p:cxnSp>
        <p:nvCxnSpPr>
          <p:cNvPr id="127" name="直接箭头连接符 126"/>
          <p:cNvCxnSpPr>
            <a:stCxn id="110" idx="2"/>
            <a:endCxn id="126" idx="0"/>
          </p:cNvCxnSpPr>
          <p:nvPr/>
        </p:nvCxnSpPr>
        <p:spPr>
          <a:xfrm flipH="1">
            <a:off x="5469250" y="2339572"/>
            <a:ext cx="2668" cy="18114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28" name="圆角矩形 34"/>
          <p:cNvSpPr/>
          <p:nvPr/>
        </p:nvSpPr>
        <p:spPr>
          <a:xfrm>
            <a:off x="4755455" y="3061862"/>
            <a:ext cx="1438263" cy="360000"/>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状态判断</a:t>
            </a:r>
            <a:endParaRPr lang="en-US" altLang="zh-CN" sz="1400" b="1" dirty="0">
              <a:solidFill>
                <a:schemeClr val="tx1"/>
              </a:solidFill>
              <a:latin typeface="+mn-ea"/>
            </a:endParaRPr>
          </a:p>
        </p:txBody>
      </p:sp>
      <p:cxnSp>
        <p:nvCxnSpPr>
          <p:cNvPr id="129" name="直接箭头连接符 128"/>
          <p:cNvCxnSpPr>
            <a:stCxn id="126" idx="2"/>
          </p:cNvCxnSpPr>
          <p:nvPr/>
        </p:nvCxnSpPr>
        <p:spPr>
          <a:xfrm flipH="1">
            <a:off x="5469249" y="2880717"/>
            <a:ext cx="1" cy="18114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30" name="直接箭头连接符 129"/>
          <p:cNvCxnSpPr>
            <a:endCxn id="131" idx="0"/>
          </p:cNvCxnSpPr>
          <p:nvPr/>
        </p:nvCxnSpPr>
        <p:spPr>
          <a:xfrm>
            <a:off x="5469249" y="3421862"/>
            <a:ext cx="1" cy="18114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31" name="圆角矩形 37"/>
          <p:cNvSpPr/>
          <p:nvPr/>
        </p:nvSpPr>
        <p:spPr>
          <a:xfrm>
            <a:off x="4750118" y="3603007"/>
            <a:ext cx="1438263" cy="360045"/>
          </a:xfrm>
          <a:prstGeom prst="roundRect">
            <a:avLst/>
          </a:prstGeom>
          <a:solidFill>
            <a:schemeClr val="accent5">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特征向量提取</a:t>
            </a:r>
            <a:endParaRPr lang="zh-CN" altLang="en-US" sz="1400" b="1" dirty="0">
              <a:solidFill>
                <a:schemeClr val="tx1"/>
              </a:solidFill>
              <a:latin typeface="+mn-ea"/>
            </a:endParaRPr>
          </a:p>
        </p:txBody>
      </p:sp>
      <p:sp>
        <p:nvSpPr>
          <p:cNvPr id="132" name="圆角矩形 38"/>
          <p:cNvSpPr/>
          <p:nvPr/>
        </p:nvSpPr>
        <p:spPr>
          <a:xfrm>
            <a:off x="1976127" y="4447860"/>
            <a:ext cx="2308297" cy="1172210"/>
          </a:xfrm>
          <a:prstGeom prst="roundRect">
            <a:avLst/>
          </a:prstGeom>
          <a:noFill/>
          <a:ln w="28575" cmpd="sng">
            <a:solidFill>
              <a:schemeClr val="accent1">
                <a:shade val="50000"/>
              </a:schemeClr>
            </a:solidFill>
            <a:prstDash val="dash"/>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3" name="圆角矩形 39"/>
          <p:cNvSpPr/>
          <p:nvPr/>
        </p:nvSpPr>
        <p:spPr>
          <a:xfrm>
            <a:off x="2201693" y="4543803"/>
            <a:ext cx="1934845"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模型训练</a:t>
            </a:r>
            <a:endParaRPr lang="zh-CN" altLang="en-US" sz="1400" b="1" dirty="0">
              <a:solidFill>
                <a:schemeClr val="tx1"/>
              </a:solidFill>
              <a:latin typeface="+mn-ea"/>
            </a:endParaRPr>
          </a:p>
        </p:txBody>
      </p:sp>
      <p:sp>
        <p:nvSpPr>
          <p:cNvPr id="134" name="圆角矩形 41"/>
          <p:cNvSpPr/>
          <p:nvPr/>
        </p:nvSpPr>
        <p:spPr>
          <a:xfrm>
            <a:off x="2207662" y="5064453"/>
            <a:ext cx="1934845"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参数优化</a:t>
            </a:r>
            <a:endParaRPr lang="zh-CN" altLang="en-US" sz="1400" b="1" dirty="0">
              <a:solidFill>
                <a:schemeClr val="tx1"/>
              </a:solidFill>
              <a:latin typeface="+mn-ea"/>
            </a:endParaRPr>
          </a:p>
        </p:txBody>
      </p:sp>
      <p:cxnSp>
        <p:nvCxnSpPr>
          <p:cNvPr id="135" name="直接箭头连接符 134"/>
          <p:cNvCxnSpPr>
            <a:stCxn id="131" idx="2"/>
            <a:endCxn id="138" idx="0"/>
          </p:cNvCxnSpPr>
          <p:nvPr/>
        </p:nvCxnSpPr>
        <p:spPr>
          <a:xfrm>
            <a:off x="5469250" y="3963052"/>
            <a:ext cx="886541" cy="193360"/>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36" name="直接箭头连接符 135"/>
          <p:cNvCxnSpPr>
            <a:stCxn id="134" idx="3"/>
            <a:endCxn id="137" idx="3"/>
          </p:cNvCxnSpPr>
          <p:nvPr/>
        </p:nvCxnSpPr>
        <p:spPr>
          <a:xfrm>
            <a:off x="4142507" y="5244476"/>
            <a:ext cx="446939" cy="2492"/>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
        <p:nvSpPr>
          <p:cNvPr id="137" name="六边形 136"/>
          <p:cNvSpPr/>
          <p:nvPr/>
        </p:nvSpPr>
        <p:spPr>
          <a:xfrm>
            <a:off x="4589446" y="5067263"/>
            <a:ext cx="1151182" cy="359410"/>
          </a:xfrm>
          <a:prstGeom prst="hexagon">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识别模型</a:t>
            </a:r>
            <a:endParaRPr lang="zh-CN" altLang="en-US" sz="1400" b="1" dirty="0">
              <a:solidFill>
                <a:schemeClr val="tx1"/>
              </a:solidFill>
              <a:latin typeface="+mn-ea"/>
            </a:endParaRPr>
          </a:p>
        </p:txBody>
      </p:sp>
      <p:sp>
        <p:nvSpPr>
          <p:cNvPr id="138" name="圆角矩形 46"/>
          <p:cNvSpPr/>
          <p:nvPr/>
        </p:nvSpPr>
        <p:spPr>
          <a:xfrm>
            <a:off x="5869791" y="4156412"/>
            <a:ext cx="971999"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测试数据</a:t>
            </a:r>
            <a:endParaRPr lang="zh-CN" altLang="en-US" sz="1400" b="1" dirty="0">
              <a:solidFill>
                <a:schemeClr val="tx1"/>
              </a:solidFill>
              <a:latin typeface="+mn-ea"/>
            </a:endParaRPr>
          </a:p>
        </p:txBody>
      </p:sp>
      <p:sp>
        <p:nvSpPr>
          <p:cNvPr id="139" name="圆角矩形 47"/>
          <p:cNvSpPr/>
          <p:nvPr/>
        </p:nvSpPr>
        <p:spPr>
          <a:xfrm>
            <a:off x="4612737" y="4154237"/>
            <a:ext cx="1072989" cy="360045"/>
          </a:xfrm>
          <a:prstGeom prst="roundRect">
            <a:avLst/>
          </a:prstGeom>
          <a:solidFill>
            <a:schemeClr val="accent2">
              <a:lumMod val="40000"/>
              <a:lumOff val="60000"/>
            </a:schemeClr>
          </a:solidFill>
          <a:ln>
            <a:solidFill>
              <a:schemeClr val="bg2">
                <a:lumMod val="7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sz="1400" b="1" dirty="0">
                <a:solidFill>
                  <a:schemeClr val="tx1"/>
                </a:solidFill>
                <a:latin typeface="+mn-ea"/>
              </a:rPr>
              <a:t>用户数据</a:t>
            </a:r>
            <a:endParaRPr lang="zh-CN" altLang="en-US" sz="1400" b="1" dirty="0">
              <a:solidFill>
                <a:schemeClr val="tx1"/>
              </a:solidFill>
              <a:latin typeface="+mn-ea"/>
            </a:endParaRPr>
          </a:p>
        </p:txBody>
      </p:sp>
      <p:cxnSp>
        <p:nvCxnSpPr>
          <p:cNvPr id="140" name="直接箭头连接符 139"/>
          <p:cNvCxnSpPr>
            <a:stCxn id="131" idx="2"/>
            <a:endCxn id="139" idx="0"/>
          </p:cNvCxnSpPr>
          <p:nvPr/>
        </p:nvCxnSpPr>
        <p:spPr>
          <a:xfrm flipH="1">
            <a:off x="5149232" y="3963052"/>
            <a:ext cx="320018" cy="19118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41" name="直接箭头连接符 140"/>
          <p:cNvCxnSpPr>
            <a:stCxn id="139" idx="2"/>
          </p:cNvCxnSpPr>
          <p:nvPr/>
        </p:nvCxnSpPr>
        <p:spPr>
          <a:xfrm flipH="1">
            <a:off x="5090894" y="4514282"/>
            <a:ext cx="58338" cy="521335"/>
          </a:xfrm>
          <a:prstGeom prst="straightConnector1">
            <a:avLst/>
          </a:prstGeom>
          <a:ln w="38100">
            <a:solidFill>
              <a:srgbClr val="F57365"/>
            </a:solidFill>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42" name="肘形连接符 51"/>
          <p:cNvCxnSpPr/>
          <p:nvPr/>
        </p:nvCxnSpPr>
        <p:spPr>
          <a:xfrm rot="5400000">
            <a:off x="4253935" y="3468808"/>
            <a:ext cx="908041" cy="3051543"/>
          </a:xfrm>
          <a:prstGeom prst="bentConnector3">
            <a:avLst>
              <a:gd name="adj1" fmla="val 125175"/>
            </a:avLst>
          </a:prstGeom>
          <a:ln>
            <a:solidFill>
              <a:srgbClr val="F8D158"/>
            </a:solidFill>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43" name="直接箭头连接符 142"/>
          <p:cNvCxnSpPr>
            <a:stCxn id="137" idx="0"/>
            <a:endCxn id="144" idx="2"/>
          </p:cNvCxnSpPr>
          <p:nvPr/>
        </p:nvCxnSpPr>
        <p:spPr>
          <a:xfrm flipV="1">
            <a:off x="5740628" y="5244425"/>
            <a:ext cx="704215" cy="2543"/>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3">
            <a:schemeClr val="accent2"/>
          </a:lnRef>
          <a:fillRef idx="0">
            <a:schemeClr val="accent2"/>
          </a:fillRef>
          <a:effectRef idx="2">
            <a:schemeClr val="accent2"/>
          </a:effectRef>
          <a:fontRef idx="minor">
            <a:schemeClr val="tx1"/>
          </a:fontRef>
        </p:style>
      </p:cxnSp>
      <p:sp>
        <p:nvSpPr>
          <p:cNvPr id="144" name="椭圆 143"/>
          <p:cNvSpPr/>
          <p:nvPr/>
        </p:nvSpPr>
        <p:spPr>
          <a:xfrm>
            <a:off x="6444843" y="4825025"/>
            <a:ext cx="838200" cy="838800"/>
          </a:xfrm>
          <a:prstGeom prst="ellipse">
            <a:avLst/>
          </a:prstGeom>
          <a:ln>
            <a:solidFill>
              <a:schemeClr val="bg1">
                <a:lumMod val="85000"/>
              </a:schemeClr>
            </a:solidFill>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3">
            <a:schemeClr val="lt1"/>
          </a:lnRef>
          <a:fillRef idx="1">
            <a:schemeClr val="accent5"/>
          </a:fillRef>
          <a:effectRef idx="1">
            <a:schemeClr val="accent5"/>
          </a:effectRef>
          <a:fontRef idx="minor">
            <a:schemeClr val="lt1"/>
          </a:fontRef>
        </p:style>
        <p:txBody>
          <a:bodyPr rtlCol="0" anchor="ctr"/>
          <a:lstStyle/>
          <a:p>
            <a:pPr algn="ctr"/>
            <a:r>
              <a:rPr lang="zh-CN" altLang="en-US" sz="1400" b="1" dirty="0">
                <a:solidFill>
                  <a:schemeClr val="tx1"/>
                </a:solidFill>
                <a:latin typeface="+mn-ea"/>
              </a:rPr>
              <a:t>识别结果</a:t>
            </a:r>
            <a:endParaRPr lang="zh-CN" altLang="en-US" sz="1400" b="1" dirty="0">
              <a:solidFill>
                <a:schemeClr val="tx1"/>
              </a:solidFill>
              <a:latin typeface="+mn-ea"/>
            </a:endParaRPr>
          </a:p>
        </p:txBody>
      </p:sp>
      <p:cxnSp>
        <p:nvCxnSpPr>
          <p:cNvPr id="145" name="直接箭头连接符 144"/>
          <p:cNvCxnSpPr/>
          <p:nvPr/>
        </p:nvCxnSpPr>
        <p:spPr>
          <a:xfrm flipH="1">
            <a:off x="3182184" y="4903848"/>
            <a:ext cx="1" cy="181145"/>
          </a:xfrm>
          <a:prstGeom prst="straightConnector1">
            <a:avLst/>
          </a:prstGeom>
          <a:ln>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cxnSp>
        <p:nvCxnSpPr>
          <p:cNvPr id="146" name="直接箭头连接符 145"/>
          <p:cNvCxnSpPr/>
          <p:nvPr/>
        </p:nvCxnSpPr>
        <p:spPr>
          <a:xfrm flipH="1">
            <a:off x="3417936" y="4194506"/>
            <a:ext cx="1" cy="338637"/>
          </a:xfrm>
          <a:prstGeom prst="straightConnector1">
            <a:avLst/>
          </a:prstGeom>
          <a:ln w="38100">
            <a:solidFill>
              <a:srgbClr val="F57365"/>
            </a:solidFill>
            <a:tailEnd type="arrow" w="med" len="med"/>
          </a:ln>
          <a:effectLst>
            <a:outerShdw blurRad="63500" sx="102000" sy="102000" algn="ctr" rotWithShape="0">
              <a:prstClr val="black">
                <a:alpha val="40000"/>
              </a:prstClr>
            </a:outerShdw>
          </a:effectLst>
          <a:scene3d>
            <a:camera prst="orthographicFront"/>
            <a:lightRig rig="threePt" dir="t"/>
          </a:scene3d>
          <a:sp3d>
            <a:bevelT w="101600" prst="riblet"/>
          </a:sp3d>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1"/>
          <a:stretch>
            <a:fillRect/>
          </a:stretch>
        </p:blipFill>
        <p:spPr>
          <a:xfrm>
            <a:off x="173334" y="813210"/>
            <a:ext cx="4142857" cy="6038095"/>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4</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系统测试</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字符识别准确率</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1" name="矩形 10"/>
          <p:cNvSpPr/>
          <p:nvPr/>
        </p:nvSpPr>
        <p:spPr>
          <a:xfrm flipH="1">
            <a:off x="3419872" y="628544"/>
            <a:ext cx="2448785" cy="646331"/>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pPr algn="ctr"/>
            <a:r>
              <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6*6p-&gt;4mixerMLP</a:t>
            </a:r>
            <a:endParaRPr lang="en-US" altLang="zh-CN"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r>
              <a:rPr lang="en-US" altLang="zh-CN" b="1" dirty="0">
                <a:solidFill>
                  <a:srgbClr val="C00000"/>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65%</a:t>
            </a: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pic>
        <p:nvPicPr>
          <p:cNvPr id="7" name="图片 6"/>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851920" y="1487883"/>
            <a:ext cx="5852172" cy="4389129"/>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5</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动态手势识别</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文本框 1"/>
          <p:cNvSpPr txBox="1"/>
          <p:nvPr/>
        </p:nvSpPr>
        <p:spPr>
          <a:xfrm>
            <a:off x="2017454" y="2598003"/>
            <a:ext cx="5109091" cy="830997"/>
          </a:xfrm>
          <a:prstGeom prst="rect">
            <a:avLst/>
          </a:prstGeom>
          <a:noFill/>
        </p:spPr>
        <p:txBody>
          <a:bodyPr wrap="none" rtlCol="0">
            <a:spAutoFit/>
          </a:bodyPr>
          <a:lstStyle/>
          <a:p>
            <a:r>
              <a:rPr lang="zh-CN" altLang="en-US" sz="4800" b="1" dirty="0"/>
              <a:t>动态手势识别部分</a:t>
            </a:r>
            <a:endParaRPr lang="zh-CN" altLang="en-US" sz="4800" b="1"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IMU</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和视频 相关论文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1477328"/>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IMUTube</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Automatic Extraction of Virtual on-body Accelerometry from Video for Human Activity Recognition. IMWUT’2020</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Convert videos of human activity into virtual streams of IMU data.</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Domain adaption to carry sensor noise on virtual data.</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0" y="2204864"/>
            <a:ext cx="9144000" cy="388843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IMU</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和视频 相关论文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230832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IMUTube</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Automatic Extraction of Virtual on-body Accelerometry from Video for Human Activity Recognition. IMWUT’2020</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Steps:</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Estimate 2D pose skeletons using </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openpose</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model;</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Apply SORT tracking algorithm to track each person across the video sequence;</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Using Kalman filter to interpolate and smooth missing or noisy </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keypoints</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Employing the VideoPose3D model to lift 2D pose to 3D pose;</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16032" y="3067300"/>
            <a:ext cx="9144000" cy="2927195"/>
          </a:xfrm>
          <a:prstGeom prst="rect">
            <a:avLst/>
          </a:prstGeom>
        </p:spPr>
      </p:pic>
      <p:sp>
        <p:nvSpPr>
          <p:cNvPr id="9" name="文本框 8"/>
          <p:cNvSpPr txBox="1"/>
          <p:nvPr/>
        </p:nvSpPr>
        <p:spPr>
          <a:xfrm>
            <a:off x="6016768" y="5657671"/>
            <a:ext cx="3111200" cy="1200329"/>
          </a:xfrm>
          <a:prstGeom prst="rect">
            <a:avLst/>
          </a:prstGeom>
          <a:solidFill>
            <a:schemeClr val="tx2">
              <a:lumMod val="20000"/>
              <a:lumOff val="80000"/>
            </a:schemeClr>
          </a:solidFill>
        </p:spPr>
        <p:txBody>
          <a:bodyPr wrap="square">
            <a:spAutoFit/>
          </a:bodyPr>
          <a:lstStyle>
            <a:defPPr>
              <a:defRPr lang="zh-CN"/>
            </a:defPPr>
            <a:lvl1pPr>
              <a:defRPr sz="2000" b="0" i="0">
                <a:effectLst/>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物体姿态</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是估计当前帧坐标系，相对物体自身坐标系，物体在这两个坐标系之间的变换关系。 姿态（三维空间位置和三维朝向）</a:t>
            </a:r>
            <a:endParaRPr kumimoji="0" lang="en-US" altLang="zh-CN"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200" b="1"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相机姿态</a:t>
            </a:r>
            <a:r>
              <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是当前帧坐标系相对前一帧坐标系，物体在这两个坐标系之间的变换。此时的物体姿态估计就是相机的姿态估计。</a:t>
            </a:r>
            <a:endParaRPr kumimoji="0" lang="zh-CN" altLang="en-US" sz="12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0" y="3026488"/>
            <a:ext cx="9144000" cy="3831512"/>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IMU</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和视频 相关论文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1754326"/>
          </a:xfrm>
          <a:prstGeom prst="rect">
            <a:avLst/>
          </a:prstGeom>
        </p:spPr>
        <p:txBody>
          <a:bodyPr wrap="square">
            <a:spAutoFit/>
          </a:bodyPr>
          <a:lstStyle/>
          <a:p>
            <a:pPr marL="285750" indent="-285750">
              <a:buFont typeface="Arial" panose="020B0604020202020204" pitchFamily="34" charset="0"/>
              <a:buChar char="•"/>
            </a:pPr>
            <a:r>
              <a:rPr lang="en-US" altLang="zh-CN" b="1" dirty="0" err="1">
                <a:solidFill>
                  <a:prstClr val="black"/>
                </a:solidFill>
                <a:latin typeface="Calibri" panose="020F0502020204030204"/>
                <a:ea typeface="宋体" panose="02010600030101010101" pitchFamily="2" charset="-122"/>
              </a:rPr>
              <a:t>IMUTube</a:t>
            </a:r>
            <a:r>
              <a:rPr lang="en-US" altLang="zh-CN" b="1" dirty="0">
                <a:solidFill>
                  <a:prstClr val="black"/>
                </a:solidFill>
                <a:latin typeface="Calibri" panose="020F0502020204030204"/>
                <a:ea typeface="宋体" panose="02010600030101010101" pitchFamily="2" charset="-122"/>
              </a:rPr>
              <a:t>: Automatic Extraction of Virtual on-body Accelerometry from Video for Human Activity Recognition. IMWUT’2020</a:t>
            </a:r>
            <a:endParaRPr lang="en-US" altLang="zh-CN" b="1" dirty="0">
              <a:solidFill>
                <a:prstClr val="black"/>
              </a:solidFill>
              <a:latin typeface="Calibri" panose="020F0502020204030204"/>
              <a:ea typeface="宋体" panose="02010600030101010101" pitchFamily="2" charset="-122"/>
            </a:endParaRPr>
          </a:p>
          <a:p>
            <a:pPr marL="742950" lvl="1"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Using </a:t>
            </a:r>
            <a:r>
              <a:rPr kumimoji="0" lang="en-US" altLang="zh-CN" b="0" i="0" u="none" strike="noStrike" kern="1200" cap="none" spc="0" normalizeH="0" baseline="0" noProof="0" dirty="0">
                <a:ln>
                  <a:noFill/>
                </a:ln>
                <a:solidFill>
                  <a:srgbClr val="FF0000"/>
                </a:solidFill>
                <a:effectLst/>
                <a:uLnTx/>
                <a:uFillTx/>
                <a:latin typeface="Calibri" panose="020F0502020204030204"/>
                <a:ea typeface="宋体" panose="02010600030101010101" pitchFamily="2" charset="-122"/>
                <a:cs typeface="+mn-cs"/>
              </a:rPr>
              <a:t>Blender</a:t>
            </a:r>
            <a:r>
              <a:rPr kumimoji="0" lang="en-US" altLang="zh-CN"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to estimate and track these orientation changes.</a:t>
            </a:r>
            <a:endParaRPr kumimoji="0" lang="en-US" altLang="zh-CN"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742950" lvl="1" indent="-285750">
              <a:buFont typeface="Arial" panose="020B0604020202020204" pitchFamily="34" charset="0"/>
              <a:buChar char="•"/>
            </a:pPr>
            <a:r>
              <a:rPr kumimoji="0" lang="en-US" altLang="zh-CN"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Using the orientation derived from forward kinematics, the acceleration of joint movements in the world coordinate system is then transformed into the local sensor coordinate system</a:t>
            </a:r>
            <a:r>
              <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2"/>
          <a:stretch>
            <a:fillRect/>
          </a:stretch>
        </p:blipFill>
        <p:spPr>
          <a:xfrm>
            <a:off x="5724128" y="6119706"/>
            <a:ext cx="3173473" cy="669833"/>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IMU</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和视频 相关论文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IMUTube</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Automatic Extraction of Virtual on-body Accelerometry from Video for Human Activity Recognition. IMWUT’2020</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6" name="图片 5"/>
          <p:cNvPicPr>
            <a:picLocks noChangeAspect="1"/>
          </p:cNvPicPr>
          <p:nvPr/>
        </p:nvPicPr>
        <p:blipFill>
          <a:blip r:embed="rId1"/>
          <a:stretch>
            <a:fillRect/>
          </a:stretch>
        </p:blipFill>
        <p:spPr>
          <a:xfrm>
            <a:off x="407931" y="1434263"/>
            <a:ext cx="8604447" cy="5169966"/>
          </a:xfrm>
          <a:prstGeom prst="rect">
            <a:avLst/>
          </a:prstGeom>
        </p:spPr>
      </p:pic>
      <p:sp>
        <p:nvSpPr>
          <p:cNvPr id="9" name="文本框 8"/>
          <p:cNvSpPr txBox="1"/>
          <p:nvPr/>
        </p:nvSpPr>
        <p:spPr>
          <a:xfrm>
            <a:off x="755576" y="6450588"/>
            <a:ext cx="7848871" cy="400110"/>
          </a:xfrm>
          <a:prstGeom prst="rect">
            <a:avLst/>
          </a:prstGeom>
          <a:solidFill>
            <a:schemeClr val="tx2">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 subject walking, with sensors placed on their wrist and ankle</a:t>
            </a:r>
            <a:endParaRPr kumimoji="0" lang="zh-CN" altLang="en-US"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66340" y="1688034"/>
            <a:ext cx="1090439" cy="400110"/>
          </a:xfrm>
          <a:prstGeom prst="rect">
            <a:avLst/>
          </a:prstGeom>
          <a:solidFill>
            <a:schemeClr val="tx2">
              <a:lumMod val="20000"/>
              <a:lumOff val="80000"/>
            </a:schemeClr>
          </a:solidFill>
        </p:spPr>
        <p:txBody>
          <a:bodyPr wrap="square">
            <a:spAutoFit/>
          </a:bodyPr>
          <a:lstStyle>
            <a:defPPr>
              <a:defRPr lang="zh-CN"/>
            </a:defPPr>
            <a:lvl1pPr>
              <a:defRPr sz="2000" b="0" i="0">
                <a:effectLst/>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periodic </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IMU</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和视频 相关论文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IMUTube</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Automatic Extraction of Virtual on-body Accelerometry from Video for Human Activity Recognition. IMWUT’2020</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6" name="图片 5"/>
          <p:cNvPicPr>
            <a:picLocks noChangeAspect="1"/>
          </p:cNvPicPr>
          <p:nvPr/>
        </p:nvPicPr>
        <p:blipFill>
          <a:blip r:embed="rId1"/>
          <a:stretch>
            <a:fillRect/>
          </a:stretch>
        </p:blipFill>
        <p:spPr>
          <a:xfrm>
            <a:off x="407931" y="1434263"/>
            <a:ext cx="8604447" cy="5169966"/>
          </a:xfrm>
          <a:prstGeom prst="rect">
            <a:avLst/>
          </a:prstGeom>
        </p:spPr>
      </p:pic>
      <p:sp>
        <p:nvSpPr>
          <p:cNvPr id="9" name="文本框 8"/>
          <p:cNvSpPr txBox="1"/>
          <p:nvPr/>
        </p:nvSpPr>
        <p:spPr>
          <a:xfrm>
            <a:off x="755576" y="6450588"/>
            <a:ext cx="7848871" cy="400110"/>
          </a:xfrm>
          <a:prstGeom prst="rect">
            <a:avLst/>
          </a:prstGeom>
          <a:solidFill>
            <a:schemeClr val="tx2">
              <a:lumMod val="20000"/>
              <a:lumOff val="8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a subject walking, with sensors placed on their wrist and ankle</a:t>
            </a:r>
            <a:endParaRPr kumimoji="0" lang="zh-CN" altLang="en-US"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1" name="文本框 10"/>
          <p:cNvSpPr txBox="1"/>
          <p:nvPr/>
        </p:nvSpPr>
        <p:spPr>
          <a:xfrm>
            <a:off x="66340" y="1688034"/>
            <a:ext cx="1090439" cy="400110"/>
          </a:xfrm>
          <a:prstGeom prst="rect">
            <a:avLst/>
          </a:prstGeom>
          <a:solidFill>
            <a:schemeClr val="tx2">
              <a:lumMod val="20000"/>
              <a:lumOff val="80000"/>
            </a:schemeClr>
          </a:solidFill>
        </p:spPr>
        <p:txBody>
          <a:bodyPr wrap="square">
            <a:spAutoFit/>
          </a:bodyPr>
          <a:lstStyle>
            <a:defPPr>
              <a:defRPr lang="zh-CN"/>
            </a:defPPr>
            <a:lvl1pPr>
              <a:defRPr sz="2000" b="0" i="0">
                <a:effectLst/>
                <a:latin typeface="Arial" panose="020B0604020202020204" pitchFamily="34" charset="0"/>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rPr>
              <a:t>periodic </a:t>
            </a:r>
            <a:endParaRPr kumimoji="0" lang="zh-CN" altLang="en-US" sz="2000" b="0" i="0" u="none" strike="noStrike" kern="1200" cap="none" spc="0" normalizeH="0" baseline="0" noProof="0" dirty="0">
              <a:ln>
                <a:noFill/>
              </a:ln>
              <a:solidFill>
                <a:prstClr val="black"/>
              </a:solidFill>
              <a:effectLst/>
              <a:uLnTx/>
              <a:uFillTx/>
              <a:latin typeface="Arial" panose="020B0604020202020204" pitchFamily="34" charset="0"/>
              <a:ea typeface="宋体" panose="02010600030101010101" pitchFamily="2" charset="-122"/>
              <a:cs typeface="+mn-cs"/>
            </a:endParaRPr>
          </a:p>
        </p:txBody>
      </p:sp>
      <p:sp>
        <p:nvSpPr>
          <p:cNvPr id="8" name="文本框 7"/>
          <p:cNvSpPr txBox="1"/>
          <p:nvPr/>
        </p:nvSpPr>
        <p:spPr>
          <a:xfrm>
            <a:off x="0" y="3469146"/>
            <a:ext cx="9144000" cy="1200329"/>
          </a:xfrm>
          <a:prstGeom prst="rect">
            <a:avLst/>
          </a:prstGeom>
          <a:solidFill>
            <a:schemeClr val="accent6">
              <a:lumMod val="20000"/>
              <a:lumOff val="80000"/>
            </a:schemeClr>
          </a:solidFill>
        </p:spPr>
        <p:txBody>
          <a:bodyPr wrap="square">
            <a:spAutoFit/>
          </a:bodyPr>
          <a:lstStyle/>
          <a:p>
            <a:r>
              <a:rPr lang="en-US" altLang="zh-CN" sz="2400" dirty="0"/>
              <a:t>Class: stand, walk, sit, lie</a:t>
            </a:r>
            <a:endParaRPr lang="en-US" altLang="zh-CN" sz="2400" dirty="0"/>
          </a:p>
          <a:p>
            <a:r>
              <a:rPr lang="en-US" altLang="zh-CN" sz="2400" dirty="0"/>
              <a:t>Ascending stairs, descending stairs, rope jumping, lying, running, sitting, standing, walking</a:t>
            </a:r>
            <a:endParaRPr lang="zh-CN" altLang="en-US" sz="24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IMU</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和视频 相关论文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923330"/>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Approaching the Real-World: Supporting Activity Recognition Training with Virtual IMU Data. IMWUT’2021</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1331640" y="1372599"/>
            <a:ext cx="7344816" cy="5485401"/>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IMU</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和视频 相关论文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2585323"/>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Zero-Shot Learning for IMU-Based Activity Recognition Using Video Embeddings. IMWUT’2021</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Use a pre-trained video HAR model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𝜙</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(·)to extract the prototypes P of all seen classes Sand unseen classes U from collected video data.</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Given training instances (x</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𝑖</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𝑦𝑖</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𝐷𝑡𝑟𝑎𝑖𝑛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belonging to seen classes S, we learn the projection function ℎ(·) to project IMU features x</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𝑖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to z</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𝑖</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Given testing instances x</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𝑖 ∈𝐷𝑡𝑒𝑠𝑡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belonging to unseen classes U, we use the learnt projection function to project IMU features x</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𝑖 </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to z</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𝑖</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Then, we use nearest </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neighbour</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classification to retrieve the corresponding class of the closest prototype p</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𝑘</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6" name="图片 5"/>
          <p:cNvPicPr>
            <a:picLocks noChangeAspect="1"/>
          </p:cNvPicPr>
          <p:nvPr/>
        </p:nvPicPr>
        <p:blipFill>
          <a:blip r:embed="rId1"/>
          <a:stretch>
            <a:fillRect/>
          </a:stretch>
        </p:blipFill>
        <p:spPr>
          <a:xfrm>
            <a:off x="827584" y="3360228"/>
            <a:ext cx="7128792" cy="3497772"/>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IMU</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和视频 相关论文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369332"/>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GASLA: Enhancing the Applicability of Sign Language Translation, INFOCOM2021</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4" name="图片 3"/>
          <p:cNvPicPr>
            <a:picLocks noChangeAspect="1"/>
          </p:cNvPicPr>
          <p:nvPr/>
        </p:nvPicPr>
        <p:blipFill>
          <a:blip r:embed="rId1"/>
          <a:stretch>
            <a:fillRect/>
          </a:stretch>
        </p:blipFill>
        <p:spPr>
          <a:xfrm>
            <a:off x="-1" y="3504780"/>
            <a:ext cx="5206737" cy="3323809"/>
          </a:xfrm>
          <a:prstGeom prst="rect">
            <a:avLst/>
          </a:prstGeom>
        </p:spPr>
      </p:pic>
      <p:pic>
        <p:nvPicPr>
          <p:cNvPr id="8" name="图片 7"/>
          <p:cNvPicPr>
            <a:picLocks noChangeAspect="1"/>
          </p:cNvPicPr>
          <p:nvPr/>
        </p:nvPicPr>
        <p:blipFill>
          <a:blip r:embed="rId2"/>
          <a:stretch>
            <a:fillRect/>
          </a:stretch>
        </p:blipFill>
        <p:spPr>
          <a:xfrm>
            <a:off x="5206737" y="3584824"/>
            <a:ext cx="3937263" cy="3163720"/>
          </a:xfrm>
          <a:prstGeom prst="rect">
            <a:avLst/>
          </a:prstGeom>
        </p:spPr>
      </p:pic>
      <p:pic>
        <p:nvPicPr>
          <p:cNvPr id="10" name="图片 9"/>
          <p:cNvPicPr>
            <a:picLocks noChangeAspect="1"/>
          </p:cNvPicPr>
          <p:nvPr/>
        </p:nvPicPr>
        <p:blipFill>
          <a:blip r:embed="rId3"/>
          <a:stretch>
            <a:fillRect/>
          </a:stretch>
        </p:blipFill>
        <p:spPr>
          <a:xfrm>
            <a:off x="126469" y="1193680"/>
            <a:ext cx="4632954" cy="2339262"/>
          </a:xfrm>
          <a:prstGeom prst="rect">
            <a:avLst/>
          </a:prstGeom>
        </p:spPr>
      </p:pic>
      <p:pic>
        <p:nvPicPr>
          <p:cNvPr id="6" name="图片 5"/>
          <p:cNvPicPr>
            <a:picLocks noChangeAspect="1"/>
          </p:cNvPicPr>
          <p:nvPr/>
        </p:nvPicPr>
        <p:blipFill>
          <a:blip r:embed="rId4"/>
          <a:stretch>
            <a:fillRect/>
          </a:stretch>
        </p:blipFill>
        <p:spPr>
          <a:xfrm>
            <a:off x="4885891" y="1073136"/>
            <a:ext cx="4087126" cy="2375881"/>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4" name="矩形 13"/>
          <p:cNvSpPr/>
          <p:nvPr/>
        </p:nvSpPr>
        <p:spPr>
          <a:xfrm>
            <a:off x="1529983" y="903604"/>
            <a:ext cx="1445743" cy="369332"/>
          </a:xfrm>
          <a:prstGeom prst="rect">
            <a:avLst/>
          </a:prstGeom>
          <a:effectLst>
            <a:outerShdw blurRad="50800" dist="38100" dir="5400000" algn="t" rotWithShape="0">
              <a:prstClr val="black">
                <a:alpha val="40000"/>
              </a:prstClr>
            </a:outerShdw>
          </a:effectLst>
        </p:spPr>
        <p:txBody>
          <a:bodyPr wrap="square">
            <a:spAutoFit/>
          </a:bodyPr>
          <a:lstStyle/>
          <a:p>
            <a:pPr>
              <a:spcBef>
                <a:spcPct val="20000"/>
              </a:spcBef>
              <a:buSzPct val="80000"/>
              <a:defRPr/>
            </a:pPr>
            <a:r>
              <a:rPr lang="en-US" altLang="zh-CN" b="1" dirty="0" err="1">
                <a:latin typeface="微软雅黑" panose="020B0503020204020204" pitchFamily="34" charset="-122"/>
                <a:ea typeface="微软雅黑" panose="020B0503020204020204" pitchFamily="34" charset="-122"/>
              </a:rPr>
              <a:t>MediaPipe</a:t>
            </a:r>
            <a:endParaRPr lang="en-US" altLang="zh-CN" b="1" dirty="0">
              <a:latin typeface="微软雅黑" panose="020B0503020204020204" pitchFamily="34" charset="-122"/>
              <a:ea typeface="微软雅黑" panose="020B0503020204020204" pitchFamily="34" charset="-122"/>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转化数据集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8" name="图片 7"/>
          <p:cNvPicPr>
            <a:picLocks noChangeAspect="1"/>
          </p:cNvPicPr>
          <p:nvPr/>
        </p:nvPicPr>
        <p:blipFill>
          <a:blip r:embed="rId1" cstate="print">
            <a:clrChange>
              <a:clrFrom>
                <a:srgbClr val="FBFBFB"/>
              </a:clrFrom>
              <a:clrTo>
                <a:srgbClr val="FBFBFB">
                  <a:alpha val="0"/>
                </a:srgbClr>
              </a:clrTo>
            </a:clrChange>
            <a:extLst>
              <a:ext uri="{28A0092B-C50C-407E-A947-70E740481C1C}">
                <a14:useLocalDpi xmlns:a14="http://schemas.microsoft.com/office/drawing/2010/main" val="0"/>
              </a:ext>
            </a:extLst>
          </a:blip>
          <a:stretch>
            <a:fillRect/>
          </a:stretch>
        </p:blipFill>
        <p:spPr>
          <a:xfrm>
            <a:off x="6506974" y="4148993"/>
            <a:ext cx="2492226" cy="1853593"/>
          </a:xfrm>
          <a:prstGeom prst="rect">
            <a:avLst/>
          </a:prstGeom>
          <a:ln>
            <a:noFill/>
          </a:ln>
          <a:effectLst>
            <a:outerShdw blurRad="50800" dist="38100" dir="5400000" algn="t" rotWithShape="0">
              <a:prstClr val="black">
                <a:alpha val="40000"/>
              </a:prstClr>
            </a:outerShdw>
            <a:softEdge rad="112500"/>
          </a:effectLst>
        </p:spPr>
      </p:pic>
      <p:grpSp>
        <p:nvGrpSpPr>
          <p:cNvPr id="93" name="组合 92"/>
          <p:cNvGrpSpPr/>
          <p:nvPr/>
        </p:nvGrpSpPr>
        <p:grpSpPr>
          <a:xfrm>
            <a:off x="224421" y="884102"/>
            <a:ext cx="4331781" cy="5089796"/>
            <a:chOff x="114869" y="628544"/>
            <a:chExt cx="4331781" cy="5089796"/>
          </a:xfrm>
          <a:effectLst>
            <a:outerShdw blurRad="50800" dist="38100" dir="5400000" algn="t" rotWithShape="0">
              <a:prstClr val="black">
                <a:alpha val="40000"/>
              </a:prstClr>
            </a:outerShdw>
          </a:effectLst>
        </p:grpSpPr>
        <p:cxnSp>
          <p:nvCxnSpPr>
            <p:cNvPr id="52" name="肘形连接符 51"/>
            <p:cNvCxnSpPr>
              <a:stCxn id="15" idx="0"/>
              <a:endCxn id="12" idx="1"/>
            </p:cNvCxnSpPr>
            <p:nvPr/>
          </p:nvCxnSpPr>
          <p:spPr>
            <a:xfrm rot="5400000" flipH="1" flipV="1">
              <a:off x="1467014" y="2663699"/>
              <a:ext cx="659096" cy="1328713"/>
            </a:xfrm>
            <a:prstGeom prst="bentConnector2">
              <a:avLst/>
            </a:prstGeom>
            <a:ln>
              <a:tailEnd type="arrow" w="med" len="med"/>
            </a:ln>
          </p:spPr>
          <p:style>
            <a:lnRef idx="2">
              <a:schemeClr val="accent5"/>
            </a:lnRef>
            <a:fillRef idx="0">
              <a:schemeClr val="accent5"/>
            </a:fillRef>
            <a:effectRef idx="1">
              <a:schemeClr val="accent5"/>
            </a:effectRef>
            <a:fontRef idx="minor">
              <a:schemeClr val="tx1"/>
            </a:fontRef>
          </p:style>
        </p:cxnSp>
        <p:sp>
          <p:nvSpPr>
            <p:cNvPr id="10" name="圆角矩形 5"/>
            <p:cNvSpPr/>
            <p:nvPr/>
          </p:nvSpPr>
          <p:spPr>
            <a:xfrm>
              <a:off x="2460919" y="1092194"/>
              <a:ext cx="1755412" cy="491924"/>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实时限流器</a:t>
              </a:r>
              <a:endParaRPr lang="zh-CN" altLang="en-US" dirty="0">
                <a:solidFill>
                  <a:schemeClr val="tx1"/>
                </a:solidFill>
                <a:latin typeface="华文中宋" panose="02010600040101010101" pitchFamily="2" charset="-122"/>
                <a:ea typeface="华文中宋" panose="02010600040101010101" pitchFamily="2" charset="-122"/>
              </a:endParaRPr>
            </a:p>
          </p:txBody>
        </p:sp>
        <p:sp>
          <p:nvSpPr>
            <p:cNvPr id="11" name="圆角矩形 5"/>
            <p:cNvSpPr/>
            <p:nvPr/>
          </p:nvSpPr>
          <p:spPr>
            <a:xfrm>
              <a:off x="2450950" y="1939422"/>
              <a:ext cx="1787991" cy="441328"/>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手部检测</a:t>
              </a:r>
              <a:endParaRPr lang="zh-CN" altLang="en-US" dirty="0">
                <a:solidFill>
                  <a:schemeClr val="tx1"/>
                </a:solidFill>
                <a:latin typeface="华文中宋" panose="02010600040101010101" pitchFamily="2" charset="-122"/>
                <a:ea typeface="华文中宋" panose="02010600040101010101" pitchFamily="2" charset="-122"/>
              </a:endParaRPr>
            </a:p>
          </p:txBody>
        </p:sp>
        <p:sp>
          <p:nvSpPr>
            <p:cNvPr id="12" name="圆角矩形 5"/>
            <p:cNvSpPr/>
            <p:nvPr/>
          </p:nvSpPr>
          <p:spPr>
            <a:xfrm>
              <a:off x="2460919" y="2726826"/>
              <a:ext cx="1787991" cy="543361"/>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矩形框检测</a:t>
              </a:r>
              <a:endParaRPr lang="zh-CN" altLang="en-US" dirty="0">
                <a:solidFill>
                  <a:schemeClr val="tx1"/>
                </a:solidFill>
                <a:latin typeface="华文中宋" panose="02010600040101010101" pitchFamily="2" charset="-122"/>
                <a:ea typeface="华文中宋" panose="02010600040101010101" pitchFamily="2" charset="-122"/>
              </a:endParaRPr>
            </a:p>
          </p:txBody>
        </p:sp>
        <p:sp>
          <p:nvSpPr>
            <p:cNvPr id="13" name="圆角矩形 5"/>
            <p:cNvSpPr/>
            <p:nvPr/>
          </p:nvSpPr>
          <p:spPr>
            <a:xfrm>
              <a:off x="2467240" y="3647754"/>
              <a:ext cx="1787991" cy="491361"/>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图片裁剪</a:t>
              </a:r>
              <a:endParaRPr lang="zh-CN" altLang="en-US" dirty="0">
                <a:solidFill>
                  <a:schemeClr val="tx1"/>
                </a:solidFill>
                <a:latin typeface="华文中宋" panose="02010600040101010101" pitchFamily="2" charset="-122"/>
                <a:ea typeface="华文中宋" panose="02010600040101010101" pitchFamily="2" charset="-122"/>
              </a:endParaRPr>
            </a:p>
          </p:txBody>
        </p:sp>
        <p:sp>
          <p:nvSpPr>
            <p:cNvPr id="15" name="圆角矩形 5"/>
            <p:cNvSpPr/>
            <p:nvPr/>
          </p:nvSpPr>
          <p:spPr>
            <a:xfrm>
              <a:off x="238210" y="3657603"/>
              <a:ext cx="1787991" cy="491362"/>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手部关键点</a:t>
              </a:r>
              <a:endParaRPr lang="zh-CN" altLang="en-US" dirty="0">
                <a:solidFill>
                  <a:schemeClr val="tx1"/>
                </a:solidFill>
                <a:latin typeface="华文中宋" panose="02010600040101010101" pitchFamily="2" charset="-122"/>
                <a:ea typeface="华文中宋" panose="02010600040101010101" pitchFamily="2" charset="-122"/>
              </a:endParaRPr>
            </a:p>
          </p:txBody>
        </p:sp>
        <p:sp>
          <p:nvSpPr>
            <p:cNvPr id="16" name="圆角矩形 5"/>
            <p:cNvSpPr/>
            <p:nvPr/>
          </p:nvSpPr>
          <p:spPr>
            <a:xfrm>
              <a:off x="229112" y="4613602"/>
              <a:ext cx="1787991" cy="491362"/>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手部区域检测</a:t>
              </a:r>
              <a:endParaRPr lang="zh-CN" altLang="en-US" dirty="0">
                <a:solidFill>
                  <a:schemeClr val="tx1"/>
                </a:solidFill>
                <a:latin typeface="华文中宋" panose="02010600040101010101" pitchFamily="2" charset="-122"/>
                <a:ea typeface="华文中宋" panose="02010600040101010101" pitchFamily="2" charset="-122"/>
              </a:endParaRPr>
            </a:p>
          </p:txBody>
        </p:sp>
        <p:sp>
          <p:nvSpPr>
            <p:cNvPr id="17" name="圆角矩形 5"/>
            <p:cNvSpPr/>
            <p:nvPr/>
          </p:nvSpPr>
          <p:spPr>
            <a:xfrm>
              <a:off x="2483529" y="4613602"/>
              <a:ext cx="1755412" cy="489874"/>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标注渲染</a:t>
              </a:r>
              <a:endParaRPr lang="zh-CN" altLang="en-US" dirty="0">
                <a:solidFill>
                  <a:schemeClr val="tx1"/>
                </a:solidFill>
                <a:latin typeface="华文中宋" panose="02010600040101010101" pitchFamily="2" charset="-122"/>
                <a:ea typeface="华文中宋" panose="02010600040101010101" pitchFamily="2" charset="-122"/>
              </a:endParaRPr>
            </a:p>
          </p:txBody>
        </p:sp>
        <p:pic>
          <p:nvPicPr>
            <p:cNvPr id="19" name="图片 18"/>
            <p:cNvPicPr>
              <a:picLocks noChangeAspect="1"/>
            </p:cNvPicPr>
            <p:nvPr/>
          </p:nvPicPr>
          <p:blipFill>
            <a:blip r:embed="rId2">
              <a:clrChange>
                <a:clrFrom>
                  <a:srgbClr val="FBFBFB"/>
                </a:clrFrom>
                <a:clrTo>
                  <a:srgbClr val="FBFBFB">
                    <a:alpha val="0"/>
                  </a:srgbClr>
                </a:clrTo>
              </a:clrChange>
            </a:blip>
            <a:stretch>
              <a:fillRect/>
            </a:stretch>
          </p:blipFill>
          <p:spPr>
            <a:xfrm>
              <a:off x="114869" y="1025467"/>
              <a:ext cx="2160872" cy="2247596"/>
            </a:xfrm>
            <a:prstGeom prst="rect">
              <a:avLst/>
            </a:prstGeom>
            <a:ln>
              <a:noFill/>
            </a:ln>
            <a:effectLst>
              <a:softEdge rad="112500"/>
            </a:effectLst>
          </p:spPr>
        </p:pic>
        <p:sp>
          <p:nvSpPr>
            <p:cNvPr id="9" name="圆角矩形 5"/>
            <p:cNvSpPr/>
            <p:nvPr/>
          </p:nvSpPr>
          <p:spPr>
            <a:xfrm>
              <a:off x="784940" y="1151927"/>
              <a:ext cx="1009120" cy="369332"/>
            </a:xfrm>
            <a:prstGeom prst="roundRect">
              <a:avLst/>
            </a:prstGeom>
            <a:solidFill>
              <a:schemeClr val="accent6">
                <a:lumMod val="40000"/>
                <a:lumOff val="6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摄像头</a:t>
              </a:r>
              <a:endParaRPr lang="zh-CN" altLang="en-US" dirty="0">
                <a:solidFill>
                  <a:schemeClr val="tx1"/>
                </a:solidFill>
                <a:latin typeface="华文中宋" panose="02010600040101010101" pitchFamily="2" charset="-122"/>
                <a:ea typeface="华文中宋" panose="02010600040101010101" pitchFamily="2" charset="-122"/>
              </a:endParaRPr>
            </a:p>
          </p:txBody>
        </p:sp>
        <p:sp>
          <p:nvSpPr>
            <p:cNvPr id="20" name="圆角矩形 8"/>
            <p:cNvSpPr/>
            <p:nvPr/>
          </p:nvSpPr>
          <p:spPr>
            <a:xfrm>
              <a:off x="114870" y="628544"/>
              <a:ext cx="4331780" cy="5089796"/>
            </a:xfrm>
            <a:prstGeom prst="roundRect">
              <a:avLst/>
            </a:prstGeom>
            <a:noFill/>
            <a:ln w="28575" cmpd="sng">
              <a:solidFill>
                <a:schemeClr val="accent1">
                  <a:shade val="5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21" name="直接箭头连接符 20"/>
            <p:cNvCxnSpPr>
              <a:stCxn id="10" idx="2"/>
              <a:endCxn id="11" idx="0"/>
            </p:cNvCxnSpPr>
            <p:nvPr/>
          </p:nvCxnSpPr>
          <p:spPr>
            <a:xfrm>
              <a:off x="3338625" y="1584118"/>
              <a:ext cx="6321" cy="355304"/>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22" name="直接箭头连接符 21"/>
            <p:cNvCxnSpPr>
              <a:stCxn id="11" idx="2"/>
              <a:endCxn id="12" idx="0"/>
            </p:cNvCxnSpPr>
            <p:nvPr/>
          </p:nvCxnSpPr>
          <p:spPr>
            <a:xfrm>
              <a:off x="3344946" y="2380750"/>
              <a:ext cx="9969" cy="346076"/>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25" name="直接箭头连接符 24"/>
            <p:cNvCxnSpPr>
              <a:stCxn id="12" idx="2"/>
              <a:endCxn id="13" idx="0"/>
            </p:cNvCxnSpPr>
            <p:nvPr/>
          </p:nvCxnSpPr>
          <p:spPr>
            <a:xfrm>
              <a:off x="3354915" y="3270187"/>
              <a:ext cx="6321" cy="377567"/>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28" name="直接箭头连接符 27"/>
            <p:cNvCxnSpPr>
              <a:stCxn id="13" idx="1"/>
              <a:endCxn id="15" idx="3"/>
            </p:cNvCxnSpPr>
            <p:nvPr/>
          </p:nvCxnSpPr>
          <p:spPr>
            <a:xfrm flipH="1">
              <a:off x="2026201" y="3893435"/>
              <a:ext cx="441039" cy="9849"/>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31" name="直接箭头连接符 30"/>
            <p:cNvCxnSpPr>
              <a:stCxn id="9" idx="3"/>
            </p:cNvCxnSpPr>
            <p:nvPr/>
          </p:nvCxnSpPr>
          <p:spPr>
            <a:xfrm flipV="1">
              <a:off x="1794060" y="1324380"/>
              <a:ext cx="793988" cy="12213"/>
            </a:xfrm>
            <a:prstGeom prst="straightConnector1">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32" name="直接箭头连接符 31"/>
            <p:cNvCxnSpPr>
              <a:stCxn id="15" idx="2"/>
              <a:endCxn id="16" idx="0"/>
            </p:cNvCxnSpPr>
            <p:nvPr/>
          </p:nvCxnSpPr>
          <p:spPr>
            <a:xfrm flipH="1">
              <a:off x="1123108" y="4148965"/>
              <a:ext cx="9098" cy="464637"/>
            </a:xfrm>
            <a:prstGeom prst="straightConnector1">
              <a:avLst/>
            </a:prstGeom>
            <a:ln>
              <a:tailEnd type="arrow" w="med" len="med"/>
            </a:ln>
          </p:spPr>
          <p:style>
            <a:lnRef idx="2">
              <a:schemeClr val="accent1"/>
            </a:lnRef>
            <a:fillRef idx="0">
              <a:schemeClr val="accent1"/>
            </a:fillRef>
            <a:effectRef idx="1">
              <a:schemeClr val="accent1"/>
            </a:effectRef>
            <a:fontRef idx="minor">
              <a:schemeClr val="tx1"/>
            </a:fontRef>
          </p:style>
        </p:cxnSp>
        <p:cxnSp>
          <p:nvCxnSpPr>
            <p:cNvPr id="49" name="肘形连接符 51"/>
            <p:cNvCxnSpPr/>
            <p:nvPr/>
          </p:nvCxnSpPr>
          <p:spPr>
            <a:xfrm rot="5400000" flipH="1" flipV="1">
              <a:off x="-48948" y="2522581"/>
              <a:ext cx="3849875" cy="1424116"/>
            </a:xfrm>
            <a:prstGeom prst="bentConnector4">
              <a:avLst>
                <a:gd name="adj1" fmla="val -5938"/>
                <a:gd name="adj2" fmla="val 81388"/>
              </a:avLst>
            </a:prstGeom>
            <a:ln>
              <a:tailEnd type="arrow" w="med" len="med"/>
            </a:ln>
          </p:spPr>
          <p:style>
            <a:lnRef idx="2">
              <a:schemeClr val="accent5"/>
            </a:lnRef>
            <a:fillRef idx="0">
              <a:schemeClr val="accent5"/>
            </a:fillRef>
            <a:effectRef idx="1">
              <a:schemeClr val="accent5"/>
            </a:effectRef>
            <a:fontRef idx="minor">
              <a:schemeClr val="tx1"/>
            </a:fontRef>
          </p:style>
        </p:cxnSp>
        <p:cxnSp>
          <p:nvCxnSpPr>
            <p:cNvPr id="58" name="肘形连接符 51"/>
            <p:cNvCxnSpPr>
              <a:stCxn id="15" idx="2"/>
              <a:endCxn id="17" idx="0"/>
            </p:cNvCxnSpPr>
            <p:nvPr/>
          </p:nvCxnSpPr>
          <p:spPr>
            <a:xfrm rot="16200000" flipH="1">
              <a:off x="2014402" y="3266768"/>
              <a:ext cx="464637" cy="2229029"/>
            </a:xfrm>
            <a:prstGeom prst="bentConnector3">
              <a:avLst>
                <a:gd name="adj1" fmla="val 50000"/>
              </a:avLst>
            </a:prstGeom>
            <a:ln>
              <a:tailEnd type="arrow" w="med" len="med"/>
            </a:ln>
          </p:spPr>
          <p:style>
            <a:lnRef idx="2">
              <a:schemeClr val="accent5"/>
            </a:lnRef>
            <a:fillRef idx="0">
              <a:schemeClr val="accent5"/>
            </a:fillRef>
            <a:effectRef idx="1">
              <a:schemeClr val="accent5"/>
            </a:effectRef>
            <a:fontRef idx="minor">
              <a:schemeClr val="tx1"/>
            </a:fontRef>
          </p:style>
        </p:cxnSp>
      </p:grpSp>
      <p:cxnSp>
        <p:nvCxnSpPr>
          <p:cNvPr id="94" name="肘形连接符 51"/>
          <p:cNvCxnSpPr>
            <a:stCxn id="17" idx="2"/>
            <a:endCxn id="98" idx="2"/>
          </p:cNvCxnSpPr>
          <p:nvPr/>
        </p:nvCxnSpPr>
        <p:spPr>
          <a:xfrm rot="16200000" flipH="1">
            <a:off x="4864827" y="3964994"/>
            <a:ext cx="620460" cy="3408540"/>
          </a:xfrm>
          <a:prstGeom prst="bentConnector3">
            <a:avLst>
              <a:gd name="adj1" fmla="val 136844"/>
            </a:avLst>
          </a:prstGeom>
          <a:ln>
            <a:tailEnd type="arrow" w="med" len="med"/>
          </a:ln>
          <a:effectLst>
            <a:outerShdw blurRad="50800" dist="38100" dir="5400000" algn="t"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pic>
        <p:nvPicPr>
          <p:cNvPr id="96" name="图片 95"/>
          <p:cNvPicPr>
            <a:picLocks noChangeAspect="1"/>
          </p:cNvPicPr>
          <p:nvPr/>
        </p:nvPicPr>
        <p:blipFill>
          <a:blip r:embed="rId3">
            <a:clrChange>
              <a:clrFrom>
                <a:srgbClr val="FBFBFB"/>
              </a:clrFrom>
              <a:clrTo>
                <a:srgbClr val="FBFBFB">
                  <a:alpha val="0"/>
                </a:srgbClr>
              </a:clrTo>
            </a:clrChange>
          </a:blip>
          <a:stretch>
            <a:fillRect/>
          </a:stretch>
        </p:blipFill>
        <p:spPr>
          <a:xfrm>
            <a:off x="5162841" y="4273478"/>
            <a:ext cx="1696251" cy="1614235"/>
          </a:xfrm>
          <a:prstGeom prst="rect">
            <a:avLst/>
          </a:prstGeom>
          <a:ln>
            <a:noFill/>
          </a:ln>
          <a:effectLst>
            <a:outerShdw blurRad="50800" dist="38100" dir="5400000" algn="t" rotWithShape="0">
              <a:prstClr val="black">
                <a:alpha val="40000"/>
              </a:prstClr>
            </a:outerShdw>
            <a:softEdge rad="112500"/>
          </a:effectLst>
        </p:spPr>
      </p:pic>
      <p:sp>
        <p:nvSpPr>
          <p:cNvPr id="98" name="圆角矩形 8"/>
          <p:cNvSpPr/>
          <p:nvPr/>
        </p:nvSpPr>
        <p:spPr>
          <a:xfrm>
            <a:off x="4791178" y="4083207"/>
            <a:ext cx="4176297" cy="1896287"/>
          </a:xfrm>
          <a:prstGeom prst="roundRect">
            <a:avLst/>
          </a:prstGeom>
          <a:noFill/>
          <a:ln w="28575" cmpd="sng">
            <a:solidFill>
              <a:schemeClr val="accent1">
                <a:shade val="50000"/>
              </a:schemeClr>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21" name="组合 120"/>
          <p:cNvGrpSpPr/>
          <p:nvPr/>
        </p:nvGrpSpPr>
        <p:grpSpPr>
          <a:xfrm>
            <a:off x="4896914" y="2164903"/>
            <a:ext cx="2151154" cy="1647997"/>
            <a:chOff x="4852375" y="1892300"/>
            <a:chExt cx="1832280" cy="1753704"/>
          </a:xfrm>
          <a:effectLst>
            <a:outerShdw blurRad="50800" dist="38100" dir="5400000" algn="t" rotWithShape="0">
              <a:prstClr val="black">
                <a:alpha val="40000"/>
              </a:prstClr>
            </a:outerShdw>
          </a:effectLst>
        </p:grpSpPr>
        <p:pic>
          <p:nvPicPr>
            <p:cNvPr id="106" name="图片 105"/>
            <p:cNvPicPr>
              <a:picLocks noChangeAspect="1"/>
            </p:cNvPicPr>
            <p:nvPr/>
          </p:nvPicPr>
          <p:blipFill>
            <a:blip r:embed="rId4"/>
            <a:stretch>
              <a:fillRect/>
            </a:stretch>
          </p:blipFill>
          <p:spPr>
            <a:xfrm>
              <a:off x="5010103" y="1892300"/>
              <a:ext cx="1674552" cy="1753704"/>
            </a:xfrm>
            <a:prstGeom prst="rect">
              <a:avLst/>
            </a:prstGeom>
          </p:spPr>
        </p:pic>
        <p:cxnSp>
          <p:nvCxnSpPr>
            <p:cNvPr id="107" name="直接箭头连接符 106"/>
            <p:cNvCxnSpPr/>
            <p:nvPr/>
          </p:nvCxnSpPr>
          <p:spPr>
            <a:xfrm flipH="1" flipV="1">
              <a:off x="4852375" y="2389462"/>
              <a:ext cx="438604" cy="505976"/>
            </a:xfrm>
            <a:prstGeom prst="straightConnector1">
              <a:avLst/>
            </a:prstGeom>
            <a:ln w="28575" cmpd="sng">
              <a:solidFill>
                <a:schemeClr val="accent1">
                  <a:shade val="50000"/>
                </a:schemeClr>
              </a:soli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10" name="直接箭头连接符 109"/>
            <p:cNvCxnSpPr/>
            <p:nvPr/>
          </p:nvCxnSpPr>
          <p:spPr>
            <a:xfrm flipH="1" flipV="1">
              <a:off x="4852375" y="2101817"/>
              <a:ext cx="733323" cy="1320379"/>
            </a:xfrm>
            <a:prstGeom prst="straightConnector1">
              <a:avLst/>
            </a:prstGeom>
            <a:ln w="28575" cmpd="sng">
              <a:solidFill>
                <a:schemeClr val="accent6"/>
              </a:solidFill>
              <a:prstDash val="solid"/>
              <a:tailEnd type="arrow" w="sm" len="med"/>
            </a:ln>
          </p:spPr>
          <p:style>
            <a:lnRef idx="1">
              <a:schemeClr val="accent1"/>
            </a:lnRef>
            <a:fillRef idx="0">
              <a:schemeClr val="accent1"/>
            </a:fillRef>
            <a:effectRef idx="0">
              <a:schemeClr val="accent1"/>
            </a:effectRef>
            <a:fontRef idx="minor">
              <a:schemeClr val="tx1"/>
            </a:fontRef>
          </p:style>
        </p:cxnSp>
        <p:cxnSp>
          <p:nvCxnSpPr>
            <p:cNvPr id="114" name="直接连接符 113"/>
            <p:cNvCxnSpPr/>
            <p:nvPr/>
          </p:nvCxnSpPr>
          <p:spPr>
            <a:xfrm>
              <a:off x="5257456" y="2843925"/>
              <a:ext cx="328242" cy="375283"/>
            </a:xfrm>
            <a:prstGeom prst="line">
              <a:avLst/>
            </a:prstGeom>
            <a:ln w="28575">
              <a:prstDash val="dash"/>
            </a:ln>
          </p:spPr>
          <p:style>
            <a:lnRef idx="1">
              <a:schemeClr val="accent1"/>
            </a:lnRef>
            <a:fillRef idx="0">
              <a:schemeClr val="accent1"/>
            </a:fillRef>
            <a:effectRef idx="0">
              <a:schemeClr val="accent1"/>
            </a:effectRef>
            <a:fontRef idx="minor">
              <a:schemeClr val="tx1"/>
            </a:fontRef>
          </p:style>
        </p:cxnSp>
        <p:cxnSp>
          <p:nvCxnSpPr>
            <p:cNvPr id="116" name="直接连接符 115"/>
            <p:cNvCxnSpPr/>
            <p:nvPr/>
          </p:nvCxnSpPr>
          <p:spPr>
            <a:xfrm>
              <a:off x="5107853" y="2587777"/>
              <a:ext cx="446205" cy="740831"/>
            </a:xfrm>
            <a:prstGeom prst="line">
              <a:avLst/>
            </a:prstGeom>
            <a:ln w="28575">
              <a:solidFill>
                <a:schemeClr val="accent6"/>
              </a:solidFill>
              <a:prstDash val="dash"/>
            </a:ln>
          </p:spPr>
          <p:style>
            <a:lnRef idx="1">
              <a:schemeClr val="accent1"/>
            </a:lnRef>
            <a:fillRef idx="0">
              <a:schemeClr val="accent1"/>
            </a:fillRef>
            <a:effectRef idx="0">
              <a:schemeClr val="accent1"/>
            </a:effectRef>
            <a:fontRef idx="minor">
              <a:schemeClr val="tx1"/>
            </a:fontRef>
          </p:style>
        </p:cxnSp>
        <p:sp>
          <p:nvSpPr>
            <p:cNvPr id="118" name="文本框 117"/>
            <p:cNvSpPr txBox="1"/>
            <p:nvPr/>
          </p:nvSpPr>
          <p:spPr>
            <a:xfrm>
              <a:off x="5501153" y="3103552"/>
              <a:ext cx="137450" cy="369332"/>
            </a:xfrm>
            <a:prstGeom prst="rect">
              <a:avLst/>
            </a:prstGeom>
            <a:noFill/>
          </p:spPr>
          <p:txBody>
            <a:bodyPr wrap="square" rtlCol="0" anchor="t">
              <a:spAutoFit/>
            </a:bodyPr>
            <a:lstStyle/>
            <a:p>
              <a:r>
                <a:rPr lang="zh-CN" altLang="en-US" dirty="0">
                  <a:latin typeface="Arial" panose="020B0604020202020204" pitchFamily="34" charset="0"/>
                  <a:cs typeface="Arial" panose="020B0604020202020204" pitchFamily="34" charset="0"/>
                </a:rPr>
                <a:t>ɑ</a:t>
              </a:r>
              <a:endParaRPr lang="zh-CN" altLang="en-US" dirty="0">
                <a:latin typeface="Arial" panose="020B0604020202020204" pitchFamily="34" charset="0"/>
                <a:cs typeface="Arial" panose="020B0604020202020204" pitchFamily="34" charset="0"/>
              </a:endParaRPr>
            </a:p>
          </p:txBody>
        </p:sp>
        <p:sp>
          <p:nvSpPr>
            <p:cNvPr id="120" name="任意多边形 15"/>
            <p:cNvSpPr/>
            <p:nvPr/>
          </p:nvSpPr>
          <p:spPr>
            <a:xfrm rot="4375157">
              <a:off x="5485636" y="3191568"/>
              <a:ext cx="60857" cy="45719"/>
            </a:xfrm>
            <a:custGeom>
              <a:avLst/>
              <a:gdLst>
                <a:gd name="connisteX0" fmla="*/ 0 w 127287"/>
                <a:gd name="connsiteY0" fmla="*/ 0 h 190500"/>
                <a:gd name="connisteX1" fmla="*/ 121920 w 127287"/>
                <a:gd name="connsiteY1" fmla="*/ 38100 h 190500"/>
                <a:gd name="connisteX2" fmla="*/ 91440 w 127287"/>
                <a:gd name="connsiteY2" fmla="*/ 190500 h 190500"/>
                <a:gd name="connisteX3" fmla="*/ 45720 w 127287"/>
                <a:gd name="connsiteY3" fmla="*/ 175260 h 190500"/>
              </a:gdLst>
              <a:ahLst/>
              <a:cxnLst>
                <a:cxn ang="0">
                  <a:pos x="connisteX0" y="connsiteY0"/>
                </a:cxn>
                <a:cxn ang="0">
                  <a:pos x="connisteX1" y="connsiteY1"/>
                </a:cxn>
                <a:cxn ang="0">
                  <a:pos x="connisteX2" y="connsiteY2"/>
                </a:cxn>
                <a:cxn ang="0">
                  <a:pos x="connisteX3" y="connsiteY3"/>
                </a:cxn>
              </a:cxnLst>
              <a:rect l="l" t="t" r="r" b="b"/>
              <a:pathLst>
                <a:path w="127288" h="190500">
                  <a:moveTo>
                    <a:pt x="0" y="0"/>
                  </a:moveTo>
                  <a:cubicBezTo>
                    <a:pt x="24765" y="4445"/>
                    <a:pt x="103505" y="0"/>
                    <a:pt x="121920" y="38100"/>
                  </a:cubicBezTo>
                  <a:cubicBezTo>
                    <a:pt x="140335" y="76200"/>
                    <a:pt x="106680" y="163195"/>
                    <a:pt x="91440" y="190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122" name="对象 -2147482577"/>
          <p:cNvGraphicFramePr>
            <a:graphicFrameLocks noChangeAspect="1"/>
          </p:cNvGraphicFramePr>
          <p:nvPr/>
        </p:nvGraphicFramePr>
        <p:xfrm>
          <a:off x="6588223" y="885745"/>
          <a:ext cx="2247573" cy="1031874"/>
        </p:xfrm>
        <a:graphic>
          <a:graphicData uri="http://schemas.openxmlformats.org/presentationml/2006/ole">
            <mc:AlternateContent xmlns:mc="http://schemas.openxmlformats.org/markup-compatibility/2006">
              <mc:Choice xmlns:v="urn:schemas-microsoft-com:vml" Requires="v">
                <p:oleObj spid="_x0000_s1120" name="" r:id="rId5" imgW="2222500" imgH="1143000" progId="Equation.KSEE3">
                  <p:embed/>
                </p:oleObj>
              </mc:Choice>
              <mc:Fallback>
                <p:oleObj name="" r:id="rId5" imgW="2222500" imgH="1143000" progId="Equation.KSEE3">
                  <p:embed/>
                  <p:pic>
                    <p:nvPicPr>
                      <p:cNvPr id="0" name="对象 -2147482577"/>
                      <p:cNvPicPr/>
                      <p:nvPr/>
                    </p:nvPicPr>
                    <p:blipFill>
                      <a:blip r:embed="rId6"/>
                      <a:stretch>
                        <a:fillRect/>
                      </a:stretch>
                    </p:blipFill>
                    <p:spPr>
                      <a:xfrm>
                        <a:off x="6588223" y="885745"/>
                        <a:ext cx="2247573" cy="1031874"/>
                      </a:xfrm>
                      <a:prstGeom prst="rect">
                        <a:avLst/>
                      </a:prstGeom>
                      <a:solidFill>
                        <a:schemeClr val="accent2">
                          <a:lumMod val="40000"/>
                          <a:lumOff val="60000"/>
                        </a:schemeClr>
                      </a:solidFill>
                      <a:ln w="38100">
                        <a:noFill/>
                        <a:miter/>
                      </a:ln>
                    </p:spPr>
                  </p:pic>
                </p:oleObj>
              </mc:Fallback>
            </mc:AlternateContent>
          </a:graphicData>
        </a:graphic>
      </p:graphicFrame>
      <p:grpSp>
        <p:nvGrpSpPr>
          <p:cNvPr id="129" name="组合 128"/>
          <p:cNvGrpSpPr/>
          <p:nvPr/>
        </p:nvGrpSpPr>
        <p:grpSpPr>
          <a:xfrm>
            <a:off x="6643193" y="2923834"/>
            <a:ext cx="2091052" cy="724535"/>
            <a:chOff x="6659589" y="2371675"/>
            <a:chExt cx="2091052" cy="724535"/>
          </a:xfrm>
          <a:effectLst>
            <a:outerShdw blurRad="50800" dist="38100" dir="5400000" algn="t" rotWithShape="0">
              <a:prstClr val="black">
                <a:alpha val="40000"/>
              </a:prstClr>
            </a:outerShdw>
          </a:effectLst>
        </p:grpSpPr>
        <p:cxnSp>
          <p:nvCxnSpPr>
            <p:cNvPr id="124" name="直接箭头连接符 123"/>
            <p:cNvCxnSpPr/>
            <p:nvPr/>
          </p:nvCxnSpPr>
          <p:spPr>
            <a:xfrm>
              <a:off x="6659589" y="3091130"/>
              <a:ext cx="1151890" cy="0"/>
            </a:xfrm>
            <a:prstGeom prst="straightConnector1">
              <a:avLst/>
            </a:prstGeom>
            <a:ln w="28575" cmpd="sng">
              <a:solidFill>
                <a:schemeClr val="accent1">
                  <a:shade val="50000"/>
                </a:schemeClr>
              </a:solidFill>
              <a:prstDash val="solid"/>
              <a:tailEnd type="arrow" w="sm" len="med"/>
            </a:ln>
          </p:spPr>
          <p:style>
            <a:lnRef idx="1">
              <a:schemeClr val="accent1"/>
            </a:lnRef>
            <a:fillRef idx="0">
              <a:schemeClr val="accent1"/>
            </a:fillRef>
            <a:effectRef idx="0">
              <a:schemeClr val="accent1"/>
            </a:effectRef>
            <a:fontRef idx="minor">
              <a:schemeClr val="tx1"/>
            </a:fontRef>
          </p:style>
        </p:cxnSp>
        <p:grpSp>
          <p:nvGrpSpPr>
            <p:cNvPr id="128" name="组合 127"/>
            <p:cNvGrpSpPr/>
            <p:nvPr/>
          </p:nvGrpSpPr>
          <p:grpSpPr>
            <a:xfrm>
              <a:off x="6659589" y="2371675"/>
              <a:ext cx="2091052" cy="724535"/>
              <a:chOff x="6659589" y="2371675"/>
              <a:chExt cx="2091052" cy="724535"/>
            </a:xfrm>
          </p:grpSpPr>
          <p:cxnSp>
            <p:nvCxnSpPr>
              <p:cNvPr id="123" name="直接箭头连接符 122"/>
              <p:cNvCxnSpPr/>
              <p:nvPr/>
            </p:nvCxnSpPr>
            <p:spPr>
              <a:xfrm flipV="1">
                <a:off x="6659589" y="2371675"/>
                <a:ext cx="863600" cy="719455"/>
              </a:xfrm>
              <a:prstGeom prst="straightConnector1">
                <a:avLst/>
              </a:prstGeom>
              <a:ln w="28575" cmpd="sng">
                <a:solidFill>
                  <a:schemeClr val="accent1">
                    <a:shade val="50000"/>
                  </a:schemeClr>
                </a:solidFill>
                <a:prstDash val="solid"/>
                <a:tailEnd type="arrow" w="sm" len="med"/>
              </a:ln>
            </p:spPr>
            <p:style>
              <a:lnRef idx="1">
                <a:schemeClr val="accent1"/>
              </a:lnRef>
              <a:fillRef idx="0">
                <a:schemeClr val="accent1"/>
              </a:fillRef>
              <a:effectRef idx="0">
                <a:schemeClr val="accent1"/>
              </a:effectRef>
              <a:fontRef idx="minor">
                <a:schemeClr val="tx1"/>
              </a:fontRef>
            </p:style>
          </p:cxnSp>
          <p:sp>
            <p:nvSpPr>
              <p:cNvPr id="125" name="任意多边形 15"/>
              <p:cNvSpPr/>
              <p:nvPr/>
            </p:nvSpPr>
            <p:spPr>
              <a:xfrm>
                <a:off x="6890094" y="2905710"/>
                <a:ext cx="127000" cy="190500"/>
              </a:xfrm>
              <a:custGeom>
                <a:avLst/>
                <a:gdLst>
                  <a:gd name="connisteX0" fmla="*/ 0 w 127287"/>
                  <a:gd name="connsiteY0" fmla="*/ 0 h 190500"/>
                  <a:gd name="connisteX1" fmla="*/ 121920 w 127287"/>
                  <a:gd name="connsiteY1" fmla="*/ 38100 h 190500"/>
                  <a:gd name="connisteX2" fmla="*/ 91440 w 127287"/>
                  <a:gd name="connsiteY2" fmla="*/ 190500 h 190500"/>
                  <a:gd name="connisteX3" fmla="*/ 45720 w 127287"/>
                  <a:gd name="connsiteY3" fmla="*/ 175260 h 190500"/>
                </a:gdLst>
                <a:ahLst/>
                <a:cxnLst>
                  <a:cxn ang="0">
                    <a:pos x="connisteX0" y="connsiteY0"/>
                  </a:cxn>
                  <a:cxn ang="0">
                    <a:pos x="connisteX1" y="connsiteY1"/>
                  </a:cxn>
                  <a:cxn ang="0">
                    <a:pos x="connisteX2" y="connsiteY2"/>
                  </a:cxn>
                  <a:cxn ang="0">
                    <a:pos x="connisteX3" y="connsiteY3"/>
                  </a:cxn>
                </a:cxnLst>
                <a:rect l="l" t="t" r="r" b="b"/>
                <a:pathLst>
                  <a:path w="127288" h="190500">
                    <a:moveTo>
                      <a:pt x="0" y="0"/>
                    </a:moveTo>
                    <a:cubicBezTo>
                      <a:pt x="24765" y="4445"/>
                      <a:pt x="103505" y="0"/>
                      <a:pt x="121920" y="38100"/>
                    </a:cubicBezTo>
                    <a:cubicBezTo>
                      <a:pt x="140335" y="76200"/>
                      <a:pt x="106680" y="163195"/>
                      <a:pt x="91440" y="190500"/>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6" name="文本框 125"/>
              <p:cNvSpPr txBox="1"/>
              <p:nvPr/>
            </p:nvSpPr>
            <p:spPr>
              <a:xfrm>
                <a:off x="7017094" y="2668855"/>
                <a:ext cx="309880" cy="368300"/>
              </a:xfrm>
              <a:prstGeom prst="rect">
                <a:avLst/>
              </a:prstGeom>
              <a:noFill/>
            </p:spPr>
            <p:txBody>
              <a:bodyPr wrap="none" rtlCol="0" anchor="t">
                <a:spAutoFit/>
              </a:bodyPr>
              <a:lstStyle/>
              <a:p>
                <a:r>
                  <a:rPr lang="zh-CN" altLang="en-US" dirty="0">
                    <a:latin typeface="Arial" panose="020B0604020202020204" pitchFamily="34" charset="0"/>
                    <a:cs typeface="Arial" panose="020B0604020202020204" pitchFamily="34" charset="0"/>
                  </a:rPr>
                  <a:t>ɑ</a:t>
                </a:r>
                <a:endParaRPr lang="zh-CN" altLang="en-US" dirty="0">
                  <a:latin typeface="Arial" panose="020B0604020202020204" pitchFamily="34" charset="0"/>
                  <a:cs typeface="Arial" panose="020B0604020202020204" pitchFamily="34" charset="0"/>
                </a:endParaRPr>
              </a:p>
            </p:txBody>
          </p:sp>
          <p:graphicFrame>
            <p:nvGraphicFramePr>
              <p:cNvPr id="127" name="对象 -2147482602"/>
              <p:cNvGraphicFramePr>
                <a:graphicFrameLocks noChangeAspect="1"/>
              </p:cNvGraphicFramePr>
              <p:nvPr/>
            </p:nvGraphicFramePr>
            <p:xfrm>
              <a:off x="7460956" y="2636064"/>
              <a:ext cx="1289685" cy="290195"/>
            </p:xfrm>
            <a:graphic>
              <a:graphicData uri="http://schemas.openxmlformats.org/presentationml/2006/ole">
                <mc:AlternateContent xmlns:mc="http://schemas.openxmlformats.org/markup-compatibility/2006">
                  <mc:Choice xmlns:v="urn:schemas-microsoft-com:vml" Requires="v">
                    <p:oleObj spid="_x0000_s1121" name="" r:id="rId7" imgW="1016000" imgH="228600" progId="Equation.KSEE3">
                      <p:embed/>
                    </p:oleObj>
                  </mc:Choice>
                  <mc:Fallback>
                    <p:oleObj name="" r:id="rId7" imgW="1016000" imgH="228600" progId="Equation.KSEE3">
                      <p:embed/>
                      <p:pic>
                        <p:nvPicPr>
                          <p:cNvPr id="0" name="对象 -2147482602"/>
                          <p:cNvPicPr/>
                          <p:nvPr/>
                        </p:nvPicPr>
                        <p:blipFill>
                          <a:blip r:embed="rId8"/>
                          <a:stretch>
                            <a:fillRect/>
                          </a:stretch>
                        </p:blipFill>
                        <p:spPr>
                          <a:xfrm>
                            <a:off x="7460956" y="2636064"/>
                            <a:ext cx="1289685" cy="290195"/>
                          </a:xfrm>
                          <a:prstGeom prst="rect">
                            <a:avLst/>
                          </a:prstGeom>
                          <a:solidFill>
                            <a:schemeClr val="accent2">
                              <a:lumMod val="40000"/>
                              <a:lumOff val="60000"/>
                            </a:schemeClr>
                          </a:solidFill>
                          <a:ln w="38100">
                            <a:noFill/>
                            <a:miter/>
                          </a:ln>
                        </p:spPr>
                      </p:pic>
                    </p:oleObj>
                  </mc:Fallback>
                </mc:AlternateContent>
              </a:graphicData>
            </a:graphic>
          </p:graphicFrame>
        </p:grpSp>
      </p:grpSp>
      <p:sp>
        <p:nvSpPr>
          <p:cNvPr id="130" name="圆角矩形 8"/>
          <p:cNvSpPr/>
          <p:nvPr/>
        </p:nvSpPr>
        <p:spPr>
          <a:xfrm>
            <a:off x="4791179" y="2132856"/>
            <a:ext cx="4176297" cy="1753704"/>
          </a:xfrm>
          <a:prstGeom prst="roundRect">
            <a:avLst/>
          </a:prstGeom>
          <a:noFill/>
          <a:ln w="28575" cmpd="sng">
            <a:solidFill>
              <a:schemeClr val="accent1">
                <a:shade val="50000"/>
              </a:schemeClr>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2" name="圆角矩形 8"/>
          <p:cNvSpPr/>
          <p:nvPr/>
        </p:nvSpPr>
        <p:spPr>
          <a:xfrm>
            <a:off x="4791179" y="831074"/>
            <a:ext cx="4176297" cy="1100300"/>
          </a:xfrm>
          <a:prstGeom prst="roundRect">
            <a:avLst/>
          </a:prstGeom>
          <a:noFill/>
          <a:ln w="28575" cmpd="sng">
            <a:solidFill>
              <a:schemeClr val="accent1">
                <a:shade val="50000"/>
              </a:schemeClr>
            </a:solidFill>
            <a:prstDash val="dash"/>
          </a:ln>
          <a:effectLst>
            <a:outerShdw blurRad="508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34" name="圆角矩形 5"/>
          <p:cNvSpPr/>
          <p:nvPr/>
        </p:nvSpPr>
        <p:spPr>
          <a:xfrm>
            <a:off x="7338981" y="2300381"/>
            <a:ext cx="1475234" cy="350448"/>
          </a:xfrm>
          <a:prstGeom prst="roundRect">
            <a:avLst/>
          </a:prstGeom>
          <a:solidFill>
            <a:schemeClr val="tx2">
              <a:lumMod val="60000"/>
              <a:lumOff val="4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弯曲度计算</a:t>
            </a:r>
            <a:endParaRPr lang="zh-CN" altLang="en-US" dirty="0">
              <a:solidFill>
                <a:schemeClr val="tx1"/>
              </a:solidFill>
              <a:latin typeface="华文中宋" panose="02010600040101010101" pitchFamily="2" charset="-122"/>
              <a:ea typeface="华文中宋" panose="02010600040101010101" pitchFamily="2" charset="-122"/>
            </a:endParaRPr>
          </a:p>
        </p:txBody>
      </p:sp>
      <p:sp>
        <p:nvSpPr>
          <p:cNvPr id="135" name="圆角矩形 5"/>
          <p:cNvSpPr/>
          <p:nvPr/>
        </p:nvSpPr>
        <p:spPr>
          <a:xfrm>
            <a:off x="7517591" y="1500529"/>
            <a:ext cx="1158785" cy="333017"/>
          </a:xfrm>
          <a:prstGeom prst="roundRect">
            <a:avLst/>
          </a:prstGeom>
          <a:solidFill>
            <a:schemeClr val="accent2">
              <a:lumMod val="40000"/>
              <a:lumOff val="60000"/>
            </a:schemeClr>
          </a:solidFill>
          <a:ln>
            <a:solidFill>
              <a:schemeClr val="bg2">
                <a:lumMod val="75000"/>
              </a:schemeClr>
            </a:solidFill>
          </a:ln>
          <a:scene3d>
            <a:camera prst="orthographicFront"/>
            <a:lightRig rig="threePt" dir="t"/>
          </a:scene3d>
          <a:sp3d>
            <a:bevelT w="139700" prst="cross"/>
          </a:sp3d>
        </p:spPr>
        <p:style>
          <a:lnRef idx="1">
            <a:schemeClr val="dk1"/>
          </a:lnRef>
          <a:fillRef idx="2">
            <a:schemeClr val="dk1"/>
          </a:fillRef>
          <a:effectRef idx="1">
            <a:schemeClr val="dk1"/>
          </a:effectRef>
          <a:fontRef idx="minor">
            <a:schemeClr val="dk1"/>
          </a:fontRef>
        </p:style>
        <p:txBody>
          <a:bodyPr rtlCol="0" anchor="ctr"/>
          <a:lstStyle/>
          <a:p>
            <a:pPr algn="ctr"/>
            <a:r>
              <a:rPr lang="zh-CN" altLang="en-US" dirty="0">
                <a:solidFill>
                  <a:schemeClr val="tx1"/>
                </a:solidFill>
                <a:latin typeface="华文中宋" panose="02010600040101010101" pitchFamily="2" charset="-122"/>
                <a:ea typeface="华文中宋" panose="02010600040101010101" pitchFamily="2" charset="-122"/>
              </a:rPr>
              <a:t>特征构建</a:t>
            </a:r>
            <a:endParaRPr lang="zh-CN" altLang="en-US" dirty="0">
              <a:solidFill>
                <a:schemeClr val="tx1"/>
              </a:solidFill>
              <a:latin typeface="华文中宋" panose="02010600040101010101" pitchFamily="2" charset="-122"/>
              <a:ea typeface="华文中宋" panose="02010600040101010101" pitchFamily="2" charset="-122"/>
            </a:endParaRPr>
          </a:p>
        </p:txBody>
      </p:sp>
      <p:pic>
        <p:nvPicPr>
          <p:cNvPr id="159" name="图片 158"/>
          <p:cNvPicPr>
            <a:picLocks noChangeAspect="1"/>
          </p:cNvPicPr>
          <p:nvPr/>
        </p:nvPicPr>
        <p:blipFill>
          <a:blip r:embed="rId9"/>
          <a:stretch>
            <a:fillRect/>
          </a:stretch>
        </p:blipFill>
        <p:spPr>
          <a:xfrm>
            <a:off x="4911442" y="884102"/>
            <a:ext cx="1297790" cy="1031275"/>
          </a:xfrm>
          <a:prstGeom prst="rect">
            <a:avLst/>
          </a:prstGeom>
          <a:effectLst>
            <a:outerShdw blurRad="50800" dist="38100" dir="5400000" algn="t" rotWithShape="0">
              <a:prstClr val="black">
                <a:alpha val="40000"/>
              </a:prstClr>
            </a:outerShdw>
          </a:effectLst>
        </p:spPr>
      </p:pic>
      <p:cxnSp>
        <p:nvCxnSpPr>
          <p:cNvPr id="160" name="直接箭头连接符 159"/>
          <p:cNvCxnSpPr>
            <a:stCxn id="159" idx="3"/>
            <a:endCxn id="122" idx="1"/>
          </p:cNvCxnSpPr>
          <p:nvPr/>
        </p:nvCxnSpPr>
        <p:spPr>
          <a:xfrm>
            <a:off x="6209232" y="1399740"/>
            <a:ext cx="378991" cy="1942"/>
          </a:xfrm>
          <a:prstGeom prst="straightConnector1">
            <a:avLst/>
          </a:prstGeom>
          <a:ln>
            <a:tailEnd type="arrow" w="med" len="med"/>
          </a:ln>
          <a:effectLst>
            <a:outerShdw blurRad="50800" dist="38100" dir="5400000" algn="t"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cxnSp>
        <p:nvCxnSpPr>
          <p:cNvPr id="167" name="直接箭头连接符 166"/>
          <p:cNvCxnSpPr>
            <a:stCxn id="130" idx="0"/>
            <a:endCxn id="132" idx="2"/>
          </p:cNvCxnSpPr>
          <p:nvPr/>
        </p:nvCxnSpPr>
        <p:spPr>
          <a:xfrm flipV="1">
            <a:off x="6879328" y="1931374"/>
            <a:ext cx="0" cy="201482"/>
          </a:xfrm>
          <a:prstGeom prst="straightConnector1">
            <a:avLst/>
          </a:prstGeom>
          <a:ln>
            <a:tailEnd type="arrow" w="med" len="med"/>
          </a:ln>
          <a:effectLst>
            <a:outerShdw blurRad="50800" dist="38100" dir="5400000" algn="t"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cxnSp>
        <p:nvCxnSpPr>
          <p:cNvPr id="168" name="直接箭头连接符 167"/>
          <p:cNvCxnSpPr>
            <a:stCxn id="98" idx="0"/>
            <a:endCxn id="130" idx="2"/>
          </p:cNvCxnSpPr>
          <p:nvPr/>
        </p:nvCxnSpPr>
        <p:spPr>
          <a:xfrm flipV="1">
            <a:off x="6879327" y="3886560"/>
            <a:ext cx="1" cy="196647"/>
          </a:xfrm>
          <a:prstGeom prst="straightConnector1">
            <a:avLst/>
          </a:prstGeom>
          <a:ln>
            <a:tailEnd type="arrow" w="med" len="med"/>
          </a:ln>
          <a:effectLst>
            <a:outerShdw blurRad="50800" dist="38100" dir="5400000" algn="t" rotWithShape="0">
              <a:prstClr val="black">
                <a:alpha val="40000"/>
              </a:prstClr>
            </a:outerShdw>
          </a:effectLst>
        </p:spPr>
        <p:style>
          <a:lnRef idx="2">
            <a:schemeClr val="accent5"/>
          </a:lnRef>
          <a:fillRef idx="0">
            <a:schemeClr val="accent5"/>
          </a:fillRef>
          <a:effectRef idx="1">
            <a:schemeClr val="accent5"/>
          </a:effectRef>
          <a:fontRef idx="minor">
            <a:schemeClr val="tx1"/>
          </a:fontRef>
        </p:style>
      </p:cxn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6</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IMU</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rPr>
              <a:t>和视频 相关论文</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132343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GASLA: Enhancing the Applicability of Sign Language Translation, INFOCOM2021</a:t>
            </a:r>
            <a:endParaRPr kumimoji="0" lang="en-US" altLang="zh-CN" sz="20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Recognizing  41 sentences generated from 69 words with a high accuracy of 95%;</a:t>
            </a:r>
            <a:endParaRPr kumimoji="0" lang="en-US"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742950" marR="0" lvl="1"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69 words unclear</a:t>
            </a:r>
            <a:endParaRPr kumimoji="0" lang="en-US" altLang="zh-CN" sz="20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7" name="图片 6"/>
          <p:cNvPicPr>
            <a:picLocks noChangeAspect="1"/>
          </p:cNvPicPr>
          <p:nvPr/>
        </p:nvPicPr>
        <p:blipFill>
          <a:blip r:embed="rId1"/>
          <a:stretch>
            <a:fillRect/>
          </a:stretch>
        </p:blipFill>
        <p:spPr>
          <a:xfrm>
            <a:off x="1547664" y="4194470"/>
            <a:ext cx="6973847" cy="2637678"/>
          </a:xfrm>
          <a:prstGeom prst="rect">
            <a:avLst/>
          </a:prstGeom>
        </p:spPr>
      </p:pic>
      <p:pic>
        <p:nvPicPr>
          <p:cNvPr id="11" name="图片 10"/>
          <p:cNvPicPr>
            <a:picLocks noChangeAspect="1"/>
          </p:cNvPicPr>
          <p:nvPr/>
        </p:nvPicPr>
        <p:blipFill>
          <a:blip r:embed="rId2"/>
          <a:stretch>
            <a:fillRect/>
          </a:stretch>
        </p:blipFill>
        <p:spPr>
          <a:xfrm>
            <a:off x="2722498" y="1533899"/>
            <a:ext cx="5799013" cy="2637678"/>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动态手势识别</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视频手语数据集汇总</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12281" y="708887"/>
            <a:ext cx="9144000" cy="631881"/>
          </a:xfrm>
          <a:prstGeom prst="rect">
            <a:avLst/>
          </a:prstGeom>
        </p:spPr>
      </p:pic>
      <p:pic>
        <p:nvPicPr>
          <p:cNvPr id="9" name="图片 8"/>
          <p:cNvPicPr>
            <a:picLocks noChangeAspect="1"/>
          </p:cNvPicPr>
          <p:nvPr/>
        </p:nvPicPr>
        <p:blipFill>
          <a:blip r:embed="rId2"/>
          <a:stretch>
            <a:fillRect/>
          </a:stretch>
        </p:blipFill>
        <p:spPr>
          <a:xfrm>
            <a:off x="-30001" y="1380249"/>
            <a:ext cx="9144000" cy="2408791"/>
          </a:xfrm>
          <a:prstGeom prst="rect">
            <a:avLst/>
          </a:prstGeom>
        </p:spPr>
      </p:pic>
      <p:pic>
        <p:nvPicPr>
          <p:cNvPr id="12" name="图片 11"/>
          <p:cNvPicPr>
            <a:picLocks noChangeAspect="1"/>
          </p:cNvPicPr>
          <p:nvPr/>
        </p:nvPicPr>
        <p:blipFill>
          <a:blip r:embed="rId3"/>
          <a:stretch>
            <a:fillRect/>
          </a:stretch>
        </p:blipFill>
        <p:spPr>
          <a:xfrm>
            <a:off x="0" y="2677539"/>
            <a:ext cx="9144000" cy="4195359"/>
          </a:xfrm>
          <a:prstGeom prst="rect">
            <a:avLst/>
          </a:prstGeom>
        </p:spPr>
      </p:pic>
      <p:sp>
        <p:nvSpPr>
          <p:cNvPr id="15" name="文本框 14"/>
          <p:cNvSpPr txBox="1"/>
          <p:nvPr/>
        </p:nvSpPr>
        <p:spPr>
          <a:xfrm>
            <a:off x="2261212" y="3114097"/>
            <a:ext cx="4668242" cy="923330"/>
          </a:xfrm>
          <a:prstGeom prst="rect">
            <a:avLst/>
          </a:prstGeom>
          <a:solidFill>
            <a:schemeClr val="accent6">
              <a:lumMod val="20000"/>
              <a:lumOff val="80000"/>
            </a:schemeClr>
          </a:solidFill>
        </p:spPr>
        <p:txBody>
          <a:bodyPr wrap="square">
            <a:spAutoFit/>
          </a:bodyPr>
          <a:lstStyle/>
          <a:p>
            <a:pPr marL="342900" indent="-342900">
              <a:buAutoNum type="arabicPeriod"/>
            </a:pPr>
            <a:r>
              <a:rPr lang="en-US" altLang="zh-CN" b="1" i="0" dirty="0">
                <a:solidFill>
                  <a:srgbClr val="000000"/>
                </a:solidFill>
                <a:effectLst/>
                <a:latin typeface="Helvetica Neue" panose="02000503000000020004" pitchFamily="2" charset="0"/>
              </a:rPr>
              <a:t>Finger spelling</a:t>
            </a:r>
            <a:endParaRPr lang="en-US" altLang="zh-CN" dirty="0">
              <a:solidFill>
                <a:srgbClr val="000000"/>
              </a:solidFill>
              <a:latin typeface="Helvetica Neue" panose="02000503000000020004" pitchFamily="2" charset="0"/>
            </a:endParaRPr>
          </a:p>
          <a:p>
            <a:pPr marL="342900" indent="-342900">
              <a:buAutoNum type="arabicPeriod"/>
            </a:pPr>
            <a:r>
              <a:rPr lang="en-US" altLang="zh-CN" b="1" i="0" dirty="0">
                <a:solidFill>
                  <a:srgbClr val="000000"/>
                </a:solidFill>
                <a:effectLst/>
                <a:latin typeface="Helvetica Neue" panose="02000503000000020004" pitchFamily="2" charset="0"/>
              </a:rPr>
              <a:t>Isolated (single) signs</a:t>
            </a:r>
            <a:endParaRPr lang="en-US" altLang="zh-CN" b="1" i="0" dirty="0">
              <a:solidFill>
                <a:srgbClr val="000000"/>
              </a:solidFill>
              <a:effectLst/>
              <a:latin typeface="Helvetica Neue" panose="02000503000000020004" pitchFamily="2" charset="0"/>
            </a:endParaRPr>
          </a:p>
          <a:p>
            <a:pPr marL="342900" indent="-342900">
              <a:buAutoNum type="arabicPeriod"/>
            </a:pPr>
            <a:r>
              <a:rPr lang="en-US" altLang="zh-CN" b="1" i="0" dirty="0">
                <a:solidFill>
                  <a:srgbClr val="000000"/>
                </a:solidFill>
                <a:effectLst/>
                <a:latin typeface="Helvetica Neue" panose="02000503000000020004" pitchFamily="2" charset="0"/>
              </a:rPr>
              <a:t>Continuous Sign Language</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1"/>
          <a:stretch>
            <a:fillRect/>
          </a:stretch>
        </p:blipFill>
        <p:spPr>
          <a:xfrm>
            <a:off x="251520" y="836712"/>
            <a:ext cx="4680520" cy="3580598"/>
          </a:xfrm>
          <a:prstGeom prst="rect">
            <a:avLst/>
          </a:prstGeom>
        </p:spPr>
      </p:pic>
      <p:pic>
        <p:nvPicPr>
          <p:cNvPr id="10" name="图片 9"/>
          <p:cNvPicPr>
            <a:picLocks noChangeAspect="1"/>
          </p:cNvPicPr>
          <p:nvPr/>
        </p:nvPicPr>
        <p:blipFill>
          <a:blip r:embed="rId2"/>
          <a:stretch>
            <a:fillRect/>
          </a:stretch>
        </p:blipFill>
        <p:spPr>
          <a:xfrm>
            <a:off x="0" y="4780181"/>
            <a:ext cx="5575461" cy="2089560"/>
          </a:xfrm>
          <a:prstGeom prst="rect">
            <a:avLst/>
          </a:prstGeom>
        </p:spPr>
      </p:pic>
      <p:pic>
        <p:nvPicPr>
          <p:cNvPr id="11" name="图片 10"/>
          <p:cNvPicPr>
            <a:picLocks noChangeAspect="1"/>
          </p:cNvPicPr>
          <p:nvPr/>
        </p:nvPicPr>
        <p:blipFill>
          <a:blip r:embed="rId3"/>
          <a:stretch>
            <a:fillRect/>
          </a:stretch>
        </p:blipFill>
        <p:spPr>
          <a:xfrm>
            <a:off x="5940152" y="836712"/>
            <a:ext cx="2520280" cy="2304256"/>
          </a:xfrm>
          <a:prstGeom prst="rect">
            <a:avLst/>
          </a:prstGeom>
        </p:spPr>
      </p:pic>
      <p:pic>
        <p:nvPicPr>
          <p:cNvPr id="13" name="图片 12"/>
          <p:cNvPicPr>
            <a:picLocks noChangeAspect="1"/>
          </p:cNvPicPr>
          <p:nvPr/>
        </p:nvPicPr>
        <p:blipFill>
          <a:blip r:embed="rId4"/>
          <a:stretch>
            <a:fillRect/>
          </a:stretch>
        </p:blipFill>
        <p:spPr>
          <a:xfrm>
            <a:off x="5796136" y="3861048"/>
            <a:ext cx="3062858" cy="2797100"/>
          </a:xfrm>
          <a:prstGeom prst="rect">
            <a:avLst/>
          </a:prstGeom>
        </p:spPr>
      </p:pic>
      <p:sp>
        <p:nvSpPr>
          <p:cNvPr id="14"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6"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数据采集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数据采集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80000"/>
              <a:buFont typeface="Wingdings" panose="05000000000000000000" pitchFamily="2" charset="2"/>
              <a:buChar char="l"/>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800100" marR="0" lvl="1" indent="-342900" algn="l" defTabSz="914400" rtl="0" eaLnBrk="1" fontAlgn="auto" latinLnBrk="0" hangingPunct="1">
              <a:lnSpc>
                <a:spcPct val="100000"/>
              </a:lnSpc>
              <a:spcBef>
                <a:spcPct val="20000"/>
              </a:spcBef>
              <a:spcAft>
                <a:spcPts val="0"/>
              </a:spcAft>
              <a:buClrTx/>
              <a:buSzPct val="80000"/>
              <a:buFont typeface="Wingdings" panose="05000000000000000000" pitchFamily="2" charset="2"/>
              <a:buChar char="l"/>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Pct val="80000"/>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 name="矩形 5"/>
          <p:cNvSpPr/>
          <p:nvPr/>
        </p:nvSpPr>
        <p:spPr>
          <a:xfrm>
            <a:off x="0" y="764704"/>
            <a:ext cx="9036496" cy="1200329"/>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Gao, J., P. Webb, and N. </a:t>
            </a: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Gindy</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"Error reduction for an inertial-sensor-based dynamic parallel kinematic machine positioning system." Measurement science and technology 14.5 (2003): 543. 2003, J Gao(University of Nottingham)</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Talk about the noise in IMU, and propose ZVC method to correct velocity.</a:t>
            </a: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0" name="图片 9"/>
          <p:cNvPicPr>
            <a:picLocks noChangeAspect="1"/>
          </p:cNvPicPr>
          <p:nvPr/>
        </p:nvPicPr>
        <p:blipFill>
          <a:blip r:embed="rId1"/>
          <a:stretch>
            <a:fillRect/>
          </a:stretch>
        </p:blipFill>
        <p:spPr>
          <a:xfrm>
            <a:off x="159236" y="2924944"/>
            <a:ext cx="4427604" cy="2448272"/>
          </a:xfrm>
          <a:prstGeom prst="rect">
            <a:avLst/>
          </a:prstGeom>
        </p:spPr>
      </p:pic>
      <p:pic>
        <p:nvPicPr>
          <p:cNvPr id="11" name="图片 10"/>
          <p:cNvPicPr>
            <a:picLocks noChangeAspect="1"/>
          </p:cNvPicPr>
          <p:nvPr/>
        </p:nvPicPr>
        <p:blipFill>
          <a:blip r:embed="rId2"/>
          <a:stretch>
            <a:fillRect/>
          </a:stretch>
        </p:blipFill>
        <p:spPr>
          <a:xfrm>
            <a:off x="4695740" y="2492896"/>
            <a:ext cx="4442845" cy="3406435"/>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数据采集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467544" y="1484784"/>
            <a:ext cx="8072493" cy="1034129"/>
          </a:xfrm>
          <a:prstGeom prst="rect">
            <a:avLst/>
          </a:prstGeom>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80000"/>
              <a:buFont typeface="Wingdings" panose="05000000000000000000" pitchFamily="2" charset="2"/>
              <a:buChar char="l"/>
              <a:defRPr/>
            </a:pP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800100" marR="0" lvl="1" indent="-342900" algn="l" defTabSz="914400" rtl="0" eaLnBrk="1" fontAlgn="auto" latinLnBrk="0" hangingPunct="1">
              <a:lnSpc>
                <a:spcPct val="100000"/>
              </a:lnSpc>
              <a:spcBef>
                <a:spcPct val="20000"/>
              </a:spcBef>
              <a:spcAft>
                <a:spcPts val="0"/>
              </a:spcAft>
              <a:buClrTx/>
              <a:buSzPct val="80000"/>
              <a:buFont typeface="Wingdings" panose="05000000000000000000" pitchFamily="2" charset="2"/>
              <a:buChar char="l"/>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00000"/>
              </a:lnSpc>
              <a:spcBef>
                <a:spcPct val="20000"/>
              </a:spcBef>
              <a:spcAft>
                <a:spcPts val="0"/>
              </a:spcAft>
              <a:buClrTx/>
              <a:buSzPct val="80000"/>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6" name="矩形 5"/>
          <p:cNvSpPr/>
          <p:nvPr/>
        </p:nvSpPr>
        <p:spPr>
          <a:xfrm>
            <a:off x="0" y="764704"/>
            <a:ext cx="9036496" cy="2308324"/>
          </a:xfrm>
          <a:prstGeom prst="rect">
            <a:avLst/>
          </a:prstGeom>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Pan, </a:t>
            </a: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Tse</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-Yu, et al. "Handwriting trajectory reconstruction using low-cost </a:t>
            </a: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imu</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 IEEE Transactions on Emerging Topics in Computational Intelligence 3.3 (2018): 261-270. </a:t>
            </a:r>
            <a:r>
              <a:rPr kumimoji="0" lang="en-US" altLang="zh-CN" sz="1800" b="1" i="0" u="none" strike="noStrike" kern="1200" cap="none" spc="0" normalizeH="0" baseline="0" noProof="0" dirty="0" err="1">
                <a:ln>
                  <a:noFill/>
                </a:ln>
                <a:solidFill>
                  <a:prstClr val="black"/>
                </a:solidFill>
                <a:effectLst/>
                <a:uLnTx/>
                <a:uFillTx/>
                <a:latin typeface="Calibri" panose="020F0502020204030204"/>
                <a:ea typeface="宋体" panose="02010600030101010101" pitchFamily="2" charset="-122"/>
                <a:cs typeface="+mn-cs"/>
              </a:rPr>
              <a:t>Tse</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-Yu Pan.</a:t>
            </a:r>
            <a:endPar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Extract multiple features from IMU signals and train a movement detection model based on LDA.</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Filtering methods are utilized to reduce high- or low-frequency noises of signal.</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Use exponential weighted moving average(EWMA) filter to construct trajectory.</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7" name="图片 6"/>
          <p:cNvPicPr>
            <a:picLocks noChangeAspect="1"/>
          </p:cNvPicPr>
          <p:nvPr/>
        </p:nvPicPr>
        <p:blipFill>
          <a:blip r:embed="rId1"/>
          <a:stretch>
            <a:fillRect/>
          </a:stretch>
        </p:blipFill>
        <p:spPr>
          <a:xfrm>
            <a:off x="251520" y="3501008"/>
            <a:ext cx="2880320" cy="1728192"/>
          </a:xfrm>
          <a:prstGeom prst="rect">
            <a:avLst/>
          </a:prstGeom>
        </p:spPr>
      </p:pic>
      <p:pic>
        <p:nvPicPr>
          <p:cNvPr id="8" name="图片 7"/>
          <p:cNvPicPr>
            <a:picLocks noChangeAspect="1"/>
          </p:cNvPicPr>
          <p:nvPr/>
        </p:nvPicPr>
        <p:blipFill>
          <a:blip r:embed="rId2"/>
          <a:stretch>
            <a:fillRect/>
          </a:stretch>
        </p:blipFill>
        <p:spPr>
          <a:xfrm>
            <a:off x="3131840" y="3501008"/>
            <a:ext cx="5904656" cy="1656184"/>
          </a:xfrm>
          <a:prstGeom prst="rect">
            <a:avLst/>
          </a:prstGeom>
        </p:spPr>
      </p:pic>
      <p:pic>
        <p:nvPicPr>
          <p:cNvPr id="9" name="图片 8"/>
          <p:cNvPicPr>
            <a:picLocks noChangeAspect="1"/>
          </p:cNvPicPr>
          <p:nvPr/>
        </p:nvPicPr>
        <p:blipFill>
          <a:blip r:embed="rId3">
            <a:clrChange>
              <a:clrFrom>
                <a:srgbClr val="FFFFFF"/>
              </a:clrFrom>
              <a:clrTo>
                <a:srgbClr val="FFFFFF">
                  <a:alpha val="0"/>
                </a:srgbClr>
              </a:clrTo>
            </a:clrChange>
          </a:blip>
          <a:stretch>
            <a:fillRect/>
          </a:stretch>
        </p:blipFill>
        <p:spPr>
          <a:xfrm>
            <a:off x="899592" y="2708920"/>
            <a:ext cx="6912768" cy="707514"/>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数据采集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1" name="图片 10"/>
          <p:cNvPicPr>
            <a:picLocks noChangeAspect="1"/>
          </p:cNvPicPr>
          <p:nvPr/>
        </p:nvPicPr>
        <p:blipFill>
          <a:blip r:embed="rId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0" y="1268760"/>
            <a:ext cx="2614073" cy="2268252"/>
          </a:xfrm>
          <a:prstGeom prst="rect">
            <a:avLst/>
          </a:prstGeom>
        </p:spPr>
      </p:pic>
      <p:pic>
        <p:nvPicPr>
          <p:cNvPr id="12" name="图片 11"/>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0528" y="3308987"/>
            <a:ext cx="3001342" cy="2604289"/>
          </a:xfrm>
          <a:prstGeom prst="rect">
            <a:avLst/>
          </a:prstGeom>
        </p:spPr>
      </p:pic>
      <p:pic>
        <p:nvPicPr>
          <p:cNvPr id="13" name="图片 12"/>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35696" y="1088740"/>
            <a:ext cx="2904525" cy="2520280"/>
          </a:xfrm>
          <a:prstGeom prst="rect">
            <a:avLst/>
          </a:prstGeom>
        </p:spPr>
      </p:pic>
      <p:pic>
        <p:nvPicPr>
          <p:cNvPr id="14" name="图片 13"/>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979712" y="3404997"/>
            <a:ext cx="2807708" cy="2436271"/>
          </a:xfrm>
          <a:prstGeom prst="rect">
            <a:avLst/>
          </a:prstGeom>
        </p:spPr>
      </p:pic>
      <p:pic>
        <p:nvPicPr>
          <p:cNvPr id="15" name="图片 14"/>
          <p:cNvPicPr>
            <a:picLocks noChangeAspect="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9952" y="1088740"/>
            <a:ext cx="2904525" cy="2520280"/>
          </a:xfrm>
          <a:prstGeom prst="rect">
            <a:avLst/>
          </a:prstGeom>
        </p:spPr>
      </p:pic>
      <p:pic>
        <p:nvPicPr>
          <p:cNvPr id="16" name="图片 15"/>
          <p:cNvPicPr>
            <a:picLocks noChangeAspect="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139952" y="3315062"/>
            <a:ext cx="2952328" cy="2561760"/>
          </a:xfrm>
          <a:prstGeom prst="rect">
            <a:avLst/>
          </a:prstGeom>
        </p:spPr>
      </p:pic>
      <p:pic>
        <p:nvPicPr>
          <p:cNvPr id="17" name="图片 16"/>
          <p:cNvPicPr>
            <a:picLocks noChangeAspect="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372200" y="1190901"/>
            <a:ext cx="2661271" cy="2309207"/>
          </a:xfrm>
          <a:prstGeom prst="rect">
            <a:avLst/>
          </a:prstGeom>
        </p:spPr>
      </p:pic>
      <p:pic>
        <p:nvPicPr>
          <p:cNvPr id="18" name="图片 17"/>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660232" y="3429000"/>
            <a:ext cx="2614072" cy="2268252"/>
          </a:xfrm>
          <a:prstGeom prst="rect">
            <a:avLst/>
          </a:prstGeom>
        </p:spPr>
      </p:pic>
      <p:sp>
        <p:nvSpPr>
          <p:cNvPr id="19" name="矩形 18"/>
          <p:cNvSpPr/>
          <p:nvPr/>
        </p:nvSpPr>
        <p:spPr>
          <a:xfrm>
            <a:off x="0" y="764704"/>
            <a:ext cx="9036496" cy="369332"/>
          </a:xfrm>
          <a:prstGeom prst="rect">
            <a:avLst/>
          </a:prstGeom>
        </p:spPr>
        <p:txBody>
          <a:bodyPr wrap="square">
            <a:spAutoFit/>
          </a:bodyPr>
          <a:lstStyle/>
          <a:p>
            <a:pPr marL="342900" marR="0" lvl="0" indent="-342900" algn="l" defTabSz="914400" rtl="0" eaLnBrk="1" fontAlgn="auto" latinLnBrk="0" hangingPunct="1">
              <a:lnSpc>
                <a:spcPct val="100000"/>
              </a:lnSpc>
              <a:spcBef>
                <a:spcPct val="20000"/>
              </a:spcBef>
              <a:spcAft>
                <a:spcPts val="0"/>
              </a:spcAft>
              <a:buClrTx/>
              <a:buSzPct val="80000"/>
              <a:buFont typeface="Wingdings" panose="05000000000000000000" pitchFamily="2" charset="2"/>
              <a:buChar char="l"/>
              <a:defRPr/>
            </a:pP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ZVC</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方法改进效果</a:t>
            </a:r>
            <a:r>
              <a:rPr kumimoji="0" lang="en-US" altLang="zh-CN"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EWMA</a:t>
            </a:r>
            <a:r>
              <a:rPr kumimoji="0" lang="zh-CN" altLang="en-US" sz="1800" b="1"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效果对比</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数据采集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9" name="图片 8"/>
          <p:cNvPicPr>
            <a:picLocks noChangeAspect="1"/>
          </p:cNvPicPr>
          <p:nvPr/>
        </p:nvPicPr>
        <p:blipFill>
          <a:blip r:embed="rId1"/>
          <a:stretch>
            <a:fillRect/>
          </a:stretch>
        </p:blipFill>
        <p:spPr>
          <a:xfrm>
            <a:off x="755576" y="692696"/>
            <a:ext cx="6624736" cy="2849186"/>
          </a:xfrm>
          <a:prstGeom prst="rect">
            <a:avLst/>
          </a:prstGeom>
        </p:spPr>
      </p:pic>
      <p:pic>
        <p:nvPicPr>
          <p:cNvPr id="4" name="图片 3"/>
          <p:cNvPicPr>
            <a:picLocks noChangeAspect="1"/>
          </p:cNvPicPr>
          <p:nvPr/>
        </p:nvPicPr>
        <p:blipFill>
          <a:blip r:embed="rId2"/>
          <a:stretch>
            <a:fillRect/>
          </a:stretch>
        </p:blipFill>
        <p:spPr>
          <a:xfrm>
            <a:off x="683568" y="3573016"/>
            <a:ext cx="6730702" cy="3168352"/>
          </a:xfrm>
          <a:prstGeom prst="rect">
            <a:avLst/>
          </a:prstGeom>
        </p:spPr>
      </p:pic>
      <p:sp>
        <p:nvSpPr>
          <p:cNvPr id="5" name="文本框 4"/>
          <p:cNvSpPr txBox="1"/>
          <p:nvPr/>
        </p:nvSpPr>
        <p:spPr>
          <a:xfrm>
            <a:off x="0" y="3212976"/>
            <a:ext cx="2696572" cy="954107"/>
          </a:xfrm>
          <a:prstGeom prst="rect">
            <a:avLst/>
          </a:prstGeom>
          <a:solidFill>
            <a:schemeClr val="accent3">
              <a:lumMod val="20000"/>
              <a:lumOff val="80000"/>
            </a:schemeClr>
          </a:solidFill>
        </p:spPr>
        <p:txBody>
          <a:bodyPr wrap="none" rtlCol="0">
            <a:spAutoFit/>
          </a:bodyPr>
          <a:lstStyle/>
          <a:p>
            <a:r>
              <a:rPr lang="zh-CN" altLang="en-US" sz="2800" dirty="0"/>
              <a:t>沿</a:t>
            </a:r>
            <a:r>
              <a:rPr lang="en-US" altLang="zh-CN" sz="2800" dirty="0"/>
              <a:t>Y</a:t>
            </a:r>
            <a:r>
              <a:rPr lang="zh-CN" altLang="en-US" sz="2800" dirty="0"/>
              <a:t>来回移动</a:t>
            </a:r>
            <a:r>
              <a:rPr lang="en-US" altLang="zh-CN" sz="2800" dirty="0"/>
              <a:t>3</a:t>
            </a:r>
            <a:r>
              <a:rPr lang="zh-CN" altLang="en-US" sz="2800" dirty="0"/>
              <a:t>次</a:t>
            </a:r>
            <a:endParaRPr lang="en-US" altLang="zh-CN" sz="2800" dirty="0"/>
          </a:p>
          <a:p>
            <a:r>
              <a:rPr lang="zh-CN" altLang="en-US" sz="2800" dirty="0"/>
              <a:t>沿</a:t>
            </a:r>
            <a:r>
              <a:rPr lang="en-US" altLang="zh-CN" sz="2800" dirty="0"/>
              <a:t>Z</a:t>
            </a:r>
            <a:r>
              <a:rPr lang="zh-CN" altLang="en-US" sz="2800" dirty="0"/>
              <a:t>来回移动</a:t>
            </a:r>
            <a:r>
              <a:rPr lang="en-US" altLang="zh-CN" sz="2800" dirty="0"/>
              <a:t>3</a:t>
            </a:r>
            <a:r>
              <a:rPr lang="zh-CN" altLang="en-US" sz="2800" dirty="0"/>
              <a:t>次</a:t>
            </a:r>
            <a:endParaRPr lang="en-US" altLang="zh-CN" sz="2800"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a:blip r:embed="rId1"/>
          <a:stretch>
            <a:fillRect/>
          </a:stretch>
        </p:blipFill>
        <p:spPr>
          <a:xfrm>
            <a:off x="55010" y="724214"/>
            <a:ext cx="4626050" cy="2865091"/>
          </a:xfrm>
          <a:prstGeom prst="rect">
            <a:avLst/>
          </a:prstGeom>
        </p:spPr>
      </p:pic>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7</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实验</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--IMU</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数据采集</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&amp;</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恢复</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5" name="图片 4"/>
          <p:cNvPicPr>
            <a:picLocks noChangeAspect="1"/>
          </p:cNvPicPr>
          <p:nvPr/>
        </p:nvPicPr>
        <p:blipFill>
          <a:blip r:embed="rId2"/>
          <a:stretch>
            <a:fillRect/>
          </a:stretch>
        </p:blipFill>
        <p:spPr>
          <a:xfrm>
            <a:off x="4644009" y="479528"/>
            <a:ext cx="4391700" cy="3240360"/>
          </a:xfrm>
          <a:prstGeom prst="rect">
            <a:avLst/>
          </a:prstGeom>
        </p:spPr>
      </p:pic>
      <p:pic>
        <p:nvPicPr>
          <p:cNvPr id="7" name="图片 6"/>
          <p:cNvPicPr>
            <a:picLocks noChangeAspect="1"/>
          </p:cNvPicPr>
          <p:nvPr/>
        </p:nvPicPr>
        <p:blipFill>
          <a:blip r:embed="rId3"/>
          <a:stretch>
            <a:fillRect/>
          </a:stretch>
        </p:blipFill>
        <p:spPr>
          <a:xfrm>
            <a:off x="4798259" y="3704319"/>
            <a:ext cx="4211960" cy="3174888"/>
          </a:xfrm>
          <a:prstGeom prst="rect">
            <a:avLst/>
          </a:prstGeom>
        </p:spPr>
      </p:pic>
      <p:sp>
        <p:nvSpPr>
          <p:cNvPr id="9" name="文本框 8"/>
          <p:cNvSpPr txBox="1"/>
          <p:nvPr/>
        </p:nvSpPr>
        <p:spPr>
          <a:xfrm>
            <a:off x="2920460" y="2991455"/>
            <a:ext cx="1723549" cy="461665"/>
          </a:xfrm>
          <a:prstGeom prst="rect">
            <a:avLst/>
          </a:prstGeom>
          <a:solidFill>
            <a:schemeClr val="accent3">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视频加速度</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2" name="文本框 11"/>
          <p:cNvSpPr txBox="1"/>
          <p:nvPr/>
        </p:nvSpPr>
        <p:spPr>
          <a:xfrm>
            <a:off x="7493655" y="6216804"/>
            <a:ext cx="1337226" cy="461665"/>
          </a:xfrm>
          <a:prstGeom prst="rect">
            <a:avLst/>
          </a:prstGeom>
          <a:solidFill>
            <a:schemeClr val="accent3">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IMU</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速度</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
        <p:nvSpPr>
          <p:cNvPr id="13" name="文本框 12"/>
          <p:cNvSpPr txBox="1"/>
          <p:nvPr/>
        </p:nvSpPr>
        <p:spPr>
          <a:xfrm>
            <a:off x="7185706" y="3023471"/>
            <a:ext cx="1645002" cy="461665"/>
          </a:xfrm>
          <a:prstGeom prst="rect">
            <a:avLst/>
          </a:prstGeom>
          <a:solidFill>
            <a:schemeClr val="accent3">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IMU</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加速度</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4" name="图片 13"/>
          <p:cNvPicPr>
            <a:picLocks noChangeAspect="1"/>
          </p:cNvPicPr>
          <p:nvPr/>
        </p:nvPicPr>
        <p:blipFill>
          <a:blip r:embed="rId4"/>
          <a:stretch>
            <a:fillRect/>
          </a:stretch>
        </p:blipFill>
        <p:spPr>
          <a:xfrm>
            <a:off x="14883" y="3775896"/>
            <a:ext cx="4706305" cy="3029690"/>
          </a:xfrm>
          <a:prstGeom prst="rect">
            <a:avLst/>
          </a:prstGeom>
        </p:spPr>
      </p:pic>
      <p:sp>
        <p:nvSpPr>
          <p:cNvPr id="11" name="文本框 10"/>
          <p:cNvSpPr txBox="1"/>
          <p:nvPr/>
        </p:nvSpPr>
        <p:spPr>
          <a:xfrm>
            <a:off x="3074348" y="6100606"/>
            <a:ext cx="1415772" cy="461665"/>
          </a:xfrm>
          <a:prstGeom prst="rect">
            <a:avLst/>
          </a:prstGeom>
          <a:solidFill>
            <a:schemeClr val="accent3">
              <a:lumMod val="20000"/>
              <a:lumOff val="80000"/>
            </a:schemeClr>
          </a:solid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视频速度</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pic>
        <p:nvPicPr>
          <p:cNvPr id="16" name="视频重复3次IMU_out">
            <a:hlinkClick r:id="" action="ppaction://media"/>
          </p:cNvPr>
          <p:cNvPicPr>
            <a:picLocks noChangeAspect="1"/>
          </p:cNvPicPr>
          <p:nvPr>
            <a:videoFile r:link="rId5"/>
            <p:extLst>
              <p:ext uri="{DAA4B4D4-6D71-4841-9C94-3DE7FCFB9230}">
                <p14:media xmlns:p14="http://schemas.microsoft.com/office/powerpoint/2010/main" r:embed="rId6"/>
              </p:ext>
            </p:extLst>
          </p:nvPr>
        </p:nvPicPr>
        <p:blipFill>
          <a:blip r:embed="rId7"/>
          <a:stretch>
            <a:fillRect/>
          </a:stretch>
        </p:blipFill>
        <p:spPr>
          <a:xfrm>
            <a:off x="6600650" y="0"/>
            <a:ext cx="2543350" cy="190751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8550"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6"/>
                                        </p:tgtEl>
                                      </p:cBhvr>
                                    </p:cmd>
                                  </p:childTnLst>
                                </p:cTn>
                              </p:par>
                            </p:childTnLst>
                          </p:cTn>
                        </p:par>
                      </p:childTnLst>
                    </p:cTn>
                  </p:par>
                </p:childTnLst>
              </p:cTn>
              <p:nextCondLst>
                <p:cond evt="onClick" delay="0">
                  <p:tgtEl>
                    <p:spTgt spid="16"/>
                  </p:tgtEl>
                </p:cond>
              </p:nextCondLst>
            </p:seq>
            <p:video>
              <p:cMediaNode vol="80000">
                <p:cTn id="12" fill="hold" display="0">
                  <p:stCondLst>
                    <p:cond delay="indefinite"/>
                  </p:stCondLst>
                </p:cTn>
                <p:tgtEl>
                  <p:spTgt spid="16"/>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问题坐标关系</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图片 3"/>
          <p:cNvPicPr>
            <a:picLocks noChangeAspect="1"/>
          </p:cNvPicPr>
          <p:nvPr/>
        </p:nvPicPr>
        <p:blipFill>
          <a:blip r:embed="rId1"/>
          <a:stretch>
            <a:fillRect/>
          </a:stretch>
        </p:blipFill>
        <p:spPr>
          <a:xfrm>
            <a:off x="5705" y="1412920"/>
            <a:ext cx="7285714" cy="4523809"/>
          </a:xfrm>
          <a:prstGeom prst="rect">
            <a:avLst/>
          </a:prstGeom>
        </p:spPr>
      </p:pic>
      <p:sp>
        <p:nvSpPr>
          <p:cNvPr id="8" name="矩形 7"/>
          <p:cNvSpPr/>
          <p:nvPr/>
        </p:nvSpPr>
        <p:spPr>
          <a:xfrm>
            <a:off x="0" y="764704"/>
            <a:ext cx="9036496" cy="646331"/>
          </a:xfrm>
          <a:prstGeom prst="rect">
            <a:avLst/>
          </a:prstGeom>
        </p:spPr>
        <p:txBody>
          <a:bodyPr wrap="square">
            <a:spAutoFit/>
          </a:bodyPr>
          <a:lstStyle/>
          <a:p>
            <a:pPr marL="285750" indent="-285750">
              <a:buFont typeface="Arial" panose="020B0604020202020204" pitchFamily="34" charset="0"/>
              <a:buChar char="•"/>
            </a:pPr>
            <a:r>
              <a:rPr lang="zh-CN" altLang="en-US" b="1" dirty="0"/>
              <a:t>计算机视觉有四种坐标系：世界坐标系，相机坐标系，图像坐标系，像素坐标系，可以利用</a:t>
            </a:r>
            <a:r>
              <a:rPr lang="en-US" altLang="zh-CN" b="1" dirty="0" err="1"/>
              <a:t>opencv</a:t>
            </a:r>
            <a:r>
              <a:rPr lang="en-US" altLang="zh-CN" b="1" dirty="0"/>
              <a:t> </a:t>
            </a:r>
            <a:r>
              <a:rPr lang="zh-CN" altLang="en-US" b="1" dirty="0"/>
              <a:t>提供的</a:t>
            </a:r>
            <a:r>
              <a:rPr lang="en-US" altLang="zh-CN" b="1" dirty="0" err="1"/>
              <a:t>solvePnP</a:t>
            </a:r>
            <a:r>
              <a:rPr lang="en-US" altLang="zh-CN" b="1" dirty="0"/>
              <a:t>() </a:t>
            </a:r>
            <a:r>
              <a:rPr lang="zh-CN" altLang="en-US" b="1" dirty="0"/>
              <a:t>系列函数计算旋转和平移矩阵</a:t>
            </a:r>
            <a:endParaRPr lang="en-US" altLang="zh-CN" dirty="0"/>
          </a:p>
        </p:txBody>
      </p:sp>
      <p:pic>
        <p:nvPicPr>
          <p:cNvPr id="9" name="图片 8"/>
          <p:cNvPicPr>
            <a:picLocks noChangeAspect="1"/>
          </p:cNvPicPr>
          <p:nvPr/>
        </p:nvPicPr>
        <p:blipFill>
          <a:blip r:embed="rId2"/>
          <a:stretch>
            <a:fillRect/>
          </a:stretch>
        </p:blipFill>
        <p:spPr>
          <a:xfrm>
            <a:off x="6732240" y="1547195"/>
            <a:ext cx="2406055" cy="2124828"/>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视频坐标转化测试</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 name="2022-04-08 15-30-25">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rotWithShape="1">
          <a:blip r:embed="rId3"/>
          <a:srcRect l="18113" t="1400" r="29913" b="41201"/>
          <a:stretch>
            <a:fillRect/>
          </a:stretch>
        </p:blipFill>
        <p:spPr>
          <a:xfrm>
            <a:off x="4432900" y="3923504"/>
            <a:ext cx="4723184" cy="2934099"/>
          </a:xfrm>
          <a:prstGeom prst="rect">
            <a:avLst/>
          </a:prstGeom>
        </p:spPr>
      </p:pic>
      <p:pic>
        <p:nvPicPr>
          <p:cNvPr id="5" name="2022-04-10 21-38-15">
            <a:hlinkClick r:id="" action="ppaction://media"/>
          </p:cNvPr>
          <p:cNvPicPr>
            <a:picLocks noChangeAspect="1"/>
          </p:cNvPicPr>
          <p:nvPr>
            <a:videoFile r:link="rId4"/>
            <p:extLst>
              <p:ext uri="{DAA4B4D4-6D71-4841-9C94-3DE7FCFB9230}">
                <p14:media xmlns:p14="http://schemas.microsoft.com/office/powerpoint/2010/main" r:embed="rId5"/>
              </p:ext>
            </p:extLst>
          </p:nvPr>
        </p:nvPicPr>
        <p:blipFill rotWithShape="1">
          <a:blip r:embed="rId6"/>
          <a:srcRect l="6381" t="6275" r="9357" b="39955"/>
          <a:stretch>
            <a:fillRect/>
          </a:stretch>
        </p:blipFill>
        <p:spPr>
          <a:xfrm>
            <a:off x="574420" y="879832"/>
            <a:ext cx="7704856" cy="2765700"/>
          </a:xfrm>
          <a:prstGeom prst="rect">
            <a:avLst/>
          </a:prstGeom>
        </p:spPr>
      </p:pic>
      <p:pic>
        <p:nvPicPr>
          <p:cNvPr id="7" name="图片 6"/>
          <p:cNvPicPr>
            <a:picLocks noChangeAspect="1"/>
          </p:cNvPicPr>
          <p:nvPr/>
        </p:nvPicPr>
        <p:blipFill>
          <a:blip r:embed="rId7"/>
          <a:stretch>
            <a:fillRect/>
          </a:stretch>
        </p:blipFill>
        <p:spPr>
          <a:xfrm>
            <a:off x="13767" y="4685835"/>
            <a:ext cx="5652120" cy="1991343"/>
          </a:xfrm>
          <a:prstGeom prst="rect">
            <a:avLst/>
          </a:prstGeom>
        </p:spPr>
      </p:pic>
      <p:pic>
        <p:nvPicPr>
          <p:cNvPr id="13" name="图片 1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567" y="4007703"/>
            <a:ext cx="4895775" cy="27657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34"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945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5"/>
                </p:tgtEl>
              </p:cMediaNode>
            </p:video>
            <p:seq concurrent="1" nextAc="seek">
              <p:cTn id="18" restart="whenNotActive" fill="hold" evtFilter="cancelBubble" nodeType="interactiveSeq">
                <p:stCondLst>
                  <p:cond evt="onClick" delay="0">
                    <p:tgtEl>
                      <p:spTgt spid="5"/>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转化数据集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121" name="图片 120"/>
          <p:cNvPicPr>
            <a:picLocks noChangeAspect="1"/>
          </p:cNvPicPr>
          <p:nvPr/>
        </p:nvPicPr>
        <p:blipFill>
          <a:blip r:embed="rId1"/>
          <a:stretch>
            <a:fillRect/>
          </a:stretch>
        </p:blipFill>
        <p:spPr>
          <a:xfrm>
            <a:off x="107504" y="980728"/>
            <a:ext cx="5472608" cy="4038408"/>
          </a:xfrm>
          <a:prstGeom prst="rect">
            <a:avLst/>
          </a:prstGeom>
        </p:spPr>
      </p:pic>
      <p:pic>
        <p:nvPicPr>
          <p:cNvPr id="5" name="图片 4"/>
          <p:cNvPicPr>
            <a:picLocks noChangeAspect="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24128" y="1484784"/>
            <a:ext cx="2988242" cy="3338425"/>
          </a:xfrm>
          <a:prstGeom prst="rect">
            <a:avLst/>
          </a:prstGeom>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视频坐标转化测试</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 name="2022-04-10 22-02-06">
            <a:hlinkClick r:id="" action="ppaction://media"/>
          </p:cNvPr>
          <p:cNvPicPr>
            <a:picLocks noChangeAspect="1"/>
          </p:cNvPicPr>
          <p:nvPr>
            <a:videoFile r:link="rId1"/>
            <p:extLst>
              <p:ext uri="{DAA4B4D4-6D71-4841-9C94-3DE7FCFB9230}">
                <p14:media xmlns:p14="http://schemas.microsoft.com/office/powerpoint/2010/main" r:embed="rId2"/>
              </p:ext>
            </p:extLst>
          </p:nvPr>
        </p:nvPicPr>
        <p:blipFill>
          <a:blip r:embed="rId3"/>
          <a:stretch>
            <a:fillRect/>
          </a:stretch>
        </p:blipFill>
        <p:spPr>
          <a:xfrm>
            <a:off x="0" y="857250"/>
            <a:ext cx="9144000" cy="51435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08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7</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videopose3D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环境搭建</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矩形 4"/>
          <p:cNvSpPr/>
          <p:nvPr/>
        </p:nvSpPr>
        <p:spPr>
          <a:xfrm>
            <a:off x="0" y="764704"/>
            <a:ext cx="9036496" cy="2308324"/>
          </a:xfrm>
          <a:prstGeom prst="rect">
            <a:avLst/>
          </a:prstGeom>
        </p:spPr>
        <p:txBody>
          <a:bodyPr wrap="square">
            <a:spAutoFit/>
          </a:bodyPr>
          <a:lstStyle/>
          <a:p>
            <a:pPr marL="285750" indent="-285750">
              <a:buFont typeface="Arial" panose="020B0604020202020204" pitchFamily="34" charset="0"/>
              <a:buChar char="•"/>
            </a:pPr>
            <a:r>
              <a:rPr lang="zh-CN" altLang="en-US" b="1" dirty="0"/>
              <a:t>方式一：直接在</a:t>
            </a:r>
            <a:r>
              <a:rPr lang="en-US" altLang="zh-CN" b="1" dirty="0"/>
              <a:t>ubuntu</a:t>
            </a:r>
            <a:r>
              <a:rPr lang="zh-CN" altLang="en-US" b="1" dirty="0"/>
              <a:t>系统上，基于</a:t>
            </a:r>
            <a:r>
              <a:rPr lang="en-US" altLang="zh-CN" b="1" dirty="0"/>
              <a:t>Anaconda</a:t>
            </a:r>
            <a:r>
              <a:rPr lang="zh-CN" altLang="en-US" b="1" dirty="0"/>
              <a:t>环境搭建：</a:t>
            </a:r>
            <a:r>
              <a:rPr lang="zh-CN" altLang="en-US" dirty="0"/>
              <a:t>笔记见组内技术文档</a:t>
            </a:r>
            <a:endParaRPr lang="en-US" altLang="zh-CN" dirty="0"/>
          </a:p>
          <a:p>
            <a:pPr marL="742950" lvl="1" indent="-285750">
              <a:buFont typeface="Arial" panose="020B0604020202020204" pitchFamily="34" charset="0"/>
              <a:buChar char="•"/>
            </a:pPr>
            <a:r>
              <a:rPr lang="en-US" altLang="zh-CN" dirty="0"/>
              <a:t>Detectron2 </a:t>
            </a:r>
            <a:r>
              <a:rPr lang="zh-CN" altLang="en-US" dirty="0"/>
              <a:t>环境搭建： </a:t>
            </a:r>
            <a:r>
              <a:rPr lang="en-US" altLang="zh-CN" dirty="0">
                <a:hlinkClick r:id="rId1"/>
              </a:rPr>
              <a:t>https://detectron2.readthedocs.io/en/latest/tutorials/install.html</a:t>
            </a:r>
            <a:endParaRPr lang="en-US" altLang="zh-CN" dirty="0"/>
          </a:p>
          <a:p>
            <a:pPr marL="742950" lvl="1" indent="-285750">
              <a:buFont typeface="Arial" panose="020B0604020202020204" pitchFamily="34" charset="0"/>
              <a:buChar char="•"/>
            </a:pPr>
            <a:r>
              <a:rPr lang="en-US" altLang="zh-CN" dirty="0"/>
              <a:t>Videopose3d: </a:t>
            </a:r>
            <a:r>
              <a:rPr lang="zh-CN" altLang="en-US" dirty="0"/>
              <a:t>按照教程可以了解如何使用</a:t>
            </a:r>
            <a:endParaRPr lang="en-US" altLang="zh-CN" dirty="0"/>
          </a:p>
          <a:p>
            <a:pPr marL="742950" lvl="1" indent="-285750">
              <a:buFont typeface="Arial" panose="020B0604020202020204" pitchFamily="34" charset="0"/>
              <a:buChar char="•"/>
            </a:pPr>
            <a:r>
              <a:rPr lang="zh-CN" altLang="en-US" dirty="0"/>
              <a:t>安装</a:t>
            </a:r>
            <a:r>
              <a:rPr lang="en-US" altLang="zh-CN" dirty="0" err="1"/>
              <a:t>cuda</a:t>
            </a:r>
            <a:r>
              <a:rPr lang="zh-CN" altLang="en-US" dirty="0"/>
              <a:t>环境是，注意系统内核版本，否则会出现不兼容，无法进入开机页面</a:t>
            </a:r>
            <a:endParaRPr lang="en-US" altLang="zh-CN" dirty="0"/>
          </a:p>
          <a:p>
            <a:pPr marL="285750" indent="-285750">
              <a:buFont typeface="Arial" panose="020B0604020202020204" pitchFamily="34" charset="0"/>
              <a:buChar char="•"/>
            </a:pPr>
            <a:r>
              <a:rPr lang="zh-CN" altLang="en-US" b="1" dirty="0"/>
              <a:t>方式二：</a:t>
            </a:r>
            <a:r>
              <a:rPr lang="zh-CN" altLang="en-US" dirty="0"/>
              <a:t>基于</a:t>
            </a:r>
            <a:r>
              <a:rPr lang="en-US" altLang="zh-CN" dirty="0"/>
              <a:t>Nvidia-docker</a:t>
            </a:r>
            <a:r>
              <a:rPr lang="zh-CN" altLang="en-US" dirty="0"/>
              <a:t>方式搭建，</a:t>
            </a:r>
            <a:r>
              <a:rPr lang="en-US" altLang="zh-CN" dirty="0"/>
              <a:t>openpose3D-webdemo, </a:t>
            </a:r>
            <a:r>
              <a:rPr lang="zh-CN" altLang="en-US" dirty="0"/>
              <a:t>提供了配置好的</a:t>
            </a:r>
            <a:r>
              <a:rPr lang="en-US" altLang="zh-CN" dirty="0"/>
              <a:t>docker</a:t>
            </a:r>
            <a:r>
              <a:rPr lang="zh-CN" altLang="en-US" dirty="0"/>
              <a:t>镜像，通过运行该镜像，并进入容器中测试代码</a:t>
            </a:r>
            <a:endParaRPr lang="en-US" altLang="zh-CN" dirty="0"/>
          </a:p>
          <a:p>
            <a:pPr marL="285750" indent="-285750">
              <a:buFont typeface="Arial" panose="020B0604020202020204" pitchFamily="34" charset="0"/>
              <a:buChar char="•"/>
            </a:pPr>
            <a:endParaRPr lang="en-US" altLang="zh-CN" b="1" dirty="0"/>
          </a:p>
        </p:txBody>
      </p:sp>
      <p:pic>
        <p:nvPicPr>
          <p:cNvPr id="2" name="output1">
            <a:hlinkClick r:id="" action="ppaction://media"/>
          </p:cNvPr>
          <p:cNvPicPr>
            <a:picLocks noChangeAspect="1"/>
          </p:cNvPicPr>
          <p:nvPr>
            <a:videoFile r:link="rId2"/>
            <p:extLst>
              <p:ext uri="{DAA4B4D4-6D71-4841-9C94-3DE7FCFB9230}">
                <p14:media xmlns:p14="http://schemas.microsoft.com/office/powerpoint/2010/main" r:embed="rId3"/>
              </p:ext>
            </p:extLst>
          </p:nvPr>
        </p:nvPicPr>
        <p:blipFill>
          <a:blip r:embed="rId4"/>
          <a:stretch>
            <a:fillRect/>
          </a:stretch>
        </p:blipFill>
        <p:spPr>
          <a:xfrm>
            <a:off x="4770627" y="2852738"/>
            <a:ext cx="4317653" cy="2383979"/>
          </a:xfrm>
          <a:prstGeom prst="rect">
            <a:avLst/>
          </a:prstGeom>
        </p:spPr>
      </p:pic>
      <p:pic>
        <p:nvPicPr>
          <p:cNvPr id="4" name="output">
            <a:hlinkClick r:id="" action="ppaction://media"/>
          </p:cNvPr>
          <p:cNvPicPr>
            <a:picLocks noChangeAspect="1"/>
          </p:cNvPicPr>
          <p:nvPr>
            <a:videoFile r:link="rId5"/>
            <p:extLst>
              <p:ext uri="{DAA4B4D4-6D71-4841-9C94-3DE7FCFB9230}">
                <p14:media xmlns:p14="http://schemas.microsoft.com/office/powerpoint/2010/main" r:embed="rId6"/>
              </p:ext>
            </p:extLst>
          </p:nvPr>
        </p:nvPicPr>
        <p:blipFill>
          <a:blip r:embed="rId7"/>
          <a:stretch>
            <a:fillRect/>
          </a:stretch>
        </p:blipFill>
        <p:spPr>
          <a:xfrm>
            <a:off x="107504" y="2884744"/>
            <a:ext cx="4479925" cy="2239963"/>
          </a:xfrm>
          <a:prstGeom prst="rect">
            <a:avLst/>
          </a:prstGeom>
        </p:spPr>
      </p:pic>
      <p:sp>
        <p:nvSpPr>
          <p:cNvPr id="7" name="矩形 6"/>
          <p:cNvSpPr/>
          <p:nvPr/>
        </p:nvSpPr>
        <p:spPr>
          <a:xfrm flipH="1">
            <a:off x="-34178" y="5380672"/>
            <a:ext cx="9178177" cy="1477328"/>
          </a:xfrm>
          <a:prstGeom prst="rect">
            <a:avLst/>
          </a:prstGeom>
          <a:solidFill>
            <a:schemeClr val="accent2">
              <a:lumMod val="20000"/>
              <a:lumOff val="80000"/>
            </a:schemeClr>
          </a:solidFill>
          <a:ln w="28575">
            <a:solidFill>
              <a:schemeClr val="accent2">
                <a:lumMod val="20000"/>
                <a:lumOff val="80000"/>
              </a:schemeClr>
            </a:solidFill>
            <a:prstDash val="sysDot"/>
          </a:ln>
        </p:spPr>
        <p:txBody>
          <a:bodyPr wrap="square">
            <a:spAutoFit/>
          </a:bodyPr>
          <a:lstStyle/>
          <a:p>
            <a:r>
              <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进一步验证：</a:t>
            </a:r>
            <a:r>
              <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1. </a:t>
            </a:r>
            <a:r>
              <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输出的</a:t>
            </a:r>
            <a:r>
              <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3d</a:t>
            </a:r>
            <a:r>
              <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坐标数据的物理含义，是否是所需要的</a:t>
            </a:r>
            <a:r>
              <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3D</a:t>
            </a:r>
            <a:r>
              <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坐标？</a:t>
            </a:r>
            <a:endPar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2.</a:t>
            </a:r>
            <a:r>
              <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自己采集的数据集，或者网上的数据集是否可以直接使用，还是需要训练模型</a:t>
            </a:r>
            <a:endPar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数据集选择哪些，之前在视频上找的哪些没有意义</a:t>
            </a:r>
            <a:endPar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r>
              <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4.</a:t>
            </a:r>
            <a:r>
              <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如果前</a:t>
            </a:r>
            <a:r>
              <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3</a:t>
            </a:r>
            <a:r>
              <a:rPr lang="zh-CN" altLang="en-US"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步骤都没有问题，则需要设计网络如何识别（别人的论文都没有实时测试结果）</a:t>
            </a:r>
            <a:endParaRPr lang="en-US" altLang="zh-CN"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a:p>
            <a:pPr algn="ctr"/>
            <a:endParaRPr lang="zh-CN" altLang="en-US" b="1" dirty="0">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25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10334"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8</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lang="zh-CN" altLang="en-US" sz="24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识别目标</a:t>
            </a:r>
            <a:r>
              <a:rPr lang="en-US" altLang="zh-CN" sz="24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待确定</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4" name="文本框 3"/>
          <p:cNvSpPr txBox="1"/>
          <p:nvPr/>
        </p:nvSpPr>
        <p:spPr>
          <a:xfrm>
            <a:off x="0" y="1036181"/>
            <a:ext cx="9144000" cy="120032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词汇包括：铅笔，剪刀，钳子，铲子，刷子，筷子，梳子，吹风机</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ASL </a:t>
            </a:r>
            <a:r>
              <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rPr>
              <a:t>官方视频：</a:t>
            </a:r>
            <a:r>
              <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hlinkClick r:id="rId1"/>
              </a:rPr>
              <a:t> • ASL • American Sign Language (lifeprint.com)</a:t>
            </a:r>
            <a:endParaRPr kumimoji="0" lang="en-US" altLang="zh-CN"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a:p>
            <a:pPr marL="342900" marR="0" lvl="0" indent="-342900" algn="l" defTabSz="914400" rtl="0" eaLnBrk="1" fontAlgn="auto" latinLnBrk="0" hangingPunct="1">
              <a:lnSpc>
                <a:spcPct val="100000"/>
              </a:lnSpc>
              <a:spcBef>
                <a:spcPts val="0"/>
              </a:spcBef>
              <a:spcAft>
                <a:spcPts val="0"/>
              </a:spcAft>
              <a:buClrTx/>
              <a:buSzTx/>
              <a:buFont typeface="Arial" panose="020B0604020202020204" pitchFamily="34" charset="0"/>
              <a:buChar char="•"/>
              <a:defRPr/>
            </a:pPr>
            <a:endParaRPr kumimoji="0" lang="zh-CN" altLang="en-US" sz="2400" b="0" i="0" u="none" strike="noStrike" kern="1200" cap="none" spc="0" normalizeH="0" baseline="0" noProof="0" dirty="0">
              <a:ln>
                <a:noFill/>
              </a:ln>
              <a:solidFill>
                <a:prstClr val="black"/>
              </a:solidFill>
              <a:effectLst/>
              <a:uLnTx/>
              <a:uFillTx/>
              <a:latin typeface="Calibri" panose="020F0502020204030204"/>
              <a:ea typeface="宋体" panose="02010600030101010101" pitchFamily="2" charset="-122"/>
              <a:cs typeface="+mn-cs"/>
            </a:endParaRPr>
          </a:p>
        </p:txBody>
      </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r>
              <a:rPr lang="en-US" altLang="zh-CN" b="1" dirty="0">
                <a:solidFill>
                  <a:prstClr val="white"/>
                </a:solidFill>
                <a:latin typeface="Times New Roman" panose="02020603050405020304" pitchFamily="18" charset="0"/>
                <a:ea typeface="微软雅黑" panose="020B0503020204020204" pitchFamily="34" charset="-122"/>
                <a:cs typeface="Times New Roman" panose="02020603050405020304" pitchFamily="18" charset="0"/>
              </a:rPr>
              <a:t>8</a:t>
            </a:r>
            <a:endParaRPr kumimoji="0" lang="zh-CN" altLang="en-US" sz="1800" b="1" i="0" u="none" strike="noStrike" kern="1200" cap="none" spc="0" normalizeH="0" baseline="0" noProof="0" dirty="0">
              <a:ln>
                <a:noFill/>
              </a:ln>
              <a:solidFill>
                <a:prstClr val="white"/>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marR="0" lvl="0" indent="-342900" algn="l" defTabSz="914400" rtl="0" eaLnBrk="0" fontAlgn="auto" latinLnBrk="0" hangingPunct="0">
              <a:lnSpc>
                <a:spcPct val="100000"/>
              </a:lnSpc>
              <a:spcBef>
                <a:spcPct val="20000"/>
              </a:spcBef>
              <a:spcAft>
                <a:spcPts val="0"/>
              </a:spcAft>
              <a:buClrTx/>
              <a:buSzPct val="80000"/>
              <a:buFontTx/>
              <a:buNone/>
              <a:defRPr/>
            </a:pPr>
            <a:r>
              <a:rPr lang="zh-CN" altLang="en-US" sz="24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识别目标</a:t>
            </a:r>
            <a:r>
              <a:rPr lang="en-US" altLang="zh-CN" sz="24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solidFill>
                  <a:prstClr val="black"/>
                </a:solidFill>
                <a:latin typeface="微软雅黑" panose="020B0503020204020204" pitchFamily="34" charset="-122"/>
                <a:ea typeface="微软雅黑" panose="020B0503020204020204" pitchFamily="34" charset="-122"/>
                <a:cs typeface="Times New Roman" panose="02020603050405020304" pitchFamily="18" charset="0"/>
              </a:rPr>
              <a:t>待确定</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 name="图片 5"/>
          <p:cNvPicPr>
            <a:picLocks noChangeAspect="1"/>
          </p:cNvPicPr>
          <p:nvPr/>
        </p:nvPicPr>
        <p:blipFill>
          <a:blip r:embed="rId1"/>
          <a:stretch>
            <a:fillRect/>
          </a:stretch>
        </p:blipFill>
        <p:spPr>
          <a:xfrm>
            <a:off x="20303" y="2133557"/>
            <a:ext cx="9144000" cy="1354458"/>
          </a:xfrm>
          <a:prstGeom prst="rect">
            <a:avLst/>
          </a:prstGeom>
        </p:spPr>
      </p:pic>
      <p:graphicFrame>
        <p:nvGraphicFramePr>
          <p:cNvPr id="2" name="表格 1"/>
          <p:cNvGraphicFramePr>
            <a:graphicFrameLocks noGrp="1"/>
          </p:cNvGraphicFramePr>
          <p:nvPr/>
        </p:nvGraphicFramePr>
        <p:xfrm>
          <a:off x="-14341" y="1018544"/>
          <a:ext cx="9036496" cy="1280160"/>
        </p:xfrm>
        <a:graphic>
          <a:graphicData uri="http://schemas.openxmlformats.org/drawingml/2006/table">
            <a:tbl>
              <a:tblPr/>
              <a:tblGrid>
                <a:gridCol w="9036496"/>
              </a:tblGrid>
              <a:tr h="428098">
                <a:tc>
                  <a:txBody>
                    <a:bodyPr/>
                    <a:lstStyle/>
                    <a:p>
                      <a:r>
                        <a:rPr lang="zh-CN" altLang="en-US" u="none" strike="noStrike" dirty="0">
                          <a:solidFill>
                            <a:schemeClr val="tx1"/>
                          </a:solidFill>
                          <a:effectLst/>
                        </a:rPr>
                        <a:t>方式一：</a:t>
                      </a:r>
                      <a:r>
                        <a:rPr lang="en-US" altLang="zh-CN" u="none" strike="noStrike" dirty="0">
                          <a:solidFill>
                            <a:schemeClr val="tx1"/>
                          </a:solidFill>
                          <a:effectLst/>
                        </a:rPr>
                        <a:t>ASL fingerspelling sequences</a:t>
                      </a:r>
                      <a:endParaRPr lang="en-US" altLang="zh-CN" u="none" strike="noStrike" dirty="0">
                        <a:solidFill>
                          <a:schemeClr val="tx1"/>
                        </a:solidFill>
                        <a:effectLst/>
                      </a:endParaRPr>
                    </a:p>
                    <a:p>
                      <a:pPr marL="342900" indent="-342900">
                        <a:buFont typeface="+mj-lt"/>
                        <a:buAutoNum type="arabicPeriod"/>
                      </a:pPr>
                      <a:r>
                        <a:rPr lang="en-US" u="none" strike="noStrike" dirty="0">
                          <a:solidFill>
                            <a:schemeClr val="tx1"/>
                          </a:solidFill>
                          <a:effectLst/>
                        </a:rPr>
                        <a:t>    Chicago Fingerspelling in the Wild Data Sets (</a:t>
                      </a:r>
                      <a:r>
                        <a:rPr lang="en-US" u="none" strike="noStrike" dirty="0" err="1">
                          <a:solidFill>
                            <a:schemeClr val="tx1"/>
                          </a:solidFill>
                          <a:effectLst/>
                        </a:rPr>
                        <a:t>ChicagoFSWild</a:t>
                      </a:r>
                      <a:r>
                        <a:rPr lang="en-US" u="none" strike="noStrike" dirty="0">
                          <a:solidFill>
                            <a:schemeClr val="tx1"/>
                          </a:solidFill>
                          <a:effectLst/>
                        </a:rPr>
                        <a:t>, </a:t>
                      </a:r>
                      <a:r>
                        <a:rPr lang="en-US" u="none" strike="noStrike" dirty="0" err="1">
                          <a:solidFill>
                            <a:schemeClr val="tx1"/>
                          </a:solidFill>
                          <a:effectLst/>
                        </a:rPr>
                        <a:t>ChicagoFSWild</a:t>
                      </a:r>
                      <a:r>
                        <a:rPr lang="en-US" u="none" strike="noStrike" dirty="0">
                          <a:solidFill>
                            <a:schemeClr val="tx1"/>
                          </a:solidFill>
                          <a:effectLst/>
                        </a:rPr>
                        <a:t>+)</a:t>
                      </a:r>
                      <a:endParaRPr lang="en-US" u="none" strike="noStrike" dirty="0">
                        <a:solidFill>
                          <a:schemeClr val="tx1"/>
                        </a:solidFill>
                        <a:effectLst/>
                      </a:endParaRPr>
                    </a:p>
                    <a:p>
                      <a:pPr marL="342900" indent="-342900">
                        <a:buFont typeface="+mj-lt"/>
                        <a:buAutoNum type="arabicPeriod"/>
                      </a:pPr>
                      <a:r>
                        <a:rPr lang="en-US" dirty="0">
                          <a:solidFill>
                            <a:schemeClr val="tx1"/>
                          </a:solidFill>
                          <a:hlinkClick r:id="rId2"/>
                        </a:rPr>
                        <a:t>https://home.ttic.edu/~klivescu/ChicagoFSWild.htm#overview</a:t>
                      </a:r>
                      <a:r>
                        <a:rPr lang="en-US" dirty="0">
                          <a:solidFill>
                            <a:schemeClr val="tx1"/>
                          </a:solidFill>
                        </a:rPr>
                        <a:t>           </a:t>
                      </a:r>
                      <a:r>
                        <a:rPr lang="zh-CN" altLang="en-US" dirty="0">
                          <a:solidFill>
                            <a:schemeClr val="tx1"/>
                          </a:solidFill>
                        </a:rPr>
                        <a:t>下载完毕</a:t>
                      </a:r>
                      <a:endParaRPr lang="en-US" dirty="0">
                        <a:solidFill>
                          <a:schemeClr val="tx1"/>
                        </a:solidFill>
                      </a:endParaRPr>
                    </a:p>
                  </a:txBody>
                  <a:tcPr anchor="ctr">
                    <a:lnL>
                      <a:noFill/>
                    </a:lnL>
                    <a:lnR>
                      <a:noFill/>
                    </a:lnR>
                    <a:lnT>
                      <a:noFill/>
                    </a:lnT>
                    <a:lnB>
                      <a:noFill/>
                    </a:lnB>
                  </a:tcPr>
                </a:tc>
              </a:tr>
              <a:tr h="244628">
                <a:tc>
                  <a:txBody>
                    <a:bodyPr/>
                    <a:lstStyle/>
                    <a:p>
                      <a:endParaRPr lang="en-US" dirty="0">
                        <a:solidFill>
                          <a:schemeClr val="tx1"/>
                        </a:solidFill>
                      </a:endParaRPr>
                    </a:p>
                  </a:txBody>
                  <a:tcPr anchor="ctr">
                    <a:lnL>
                      <a:noFill/>
                    </a:lnL>
                    <a:lnR>
                      <a:noFill/>
                    </a:lnR>
                    <a:lnT>
                      <a:noFill/>
                    </a:lnT>
                    <a:lnB>
                      <a:noFill/>
                    </a:lnB>
                  </a:tcPr>
                </a:tc>
              </a:tr>
            </a:tbl>
          </a:graphicData>
        </a:graphic>
      </p:graphicFrame>
      <p:graphicFrame>
        <p:nvGraphicFramePr>
          <p:cNvPr id="9" name="表格 8"/>
          <p:cNvGraphicFramePr>
            <a:graphicFrameLocks noGrp="1"/>
          </p:cNvGraphicFramePr>
          <p:nvPr/>
        </p:nvGraphicFramePr>
        <p:xfrm>
          <a:off x="-31402" y="3827777"/>
          <a:ext cx="9175402" cy="1280160"/>
        </p:xfrm>
        <a:graphic>
          <a:graphicData uri="http://schemas.openxmlformats.org/drawingml/2006/table">
            <a:tbl>
              <a:tblPr/>
              <a:tblGrid>
                <a:gridCol w="9175402"/>
              </a:tblGrid>
              <a:tr h="428098">
                <a:tc>
                  <a:txBody>
                    <a:bodyPr/>
                    <a:lstStyle/>
                    <a:p>
                      <a:r>
                        <a:rPr lang="zh-CN" altLang="en-US" u="none" strike="noStrike" dirty="0">
                          <a:solidFill>
                            <a:schemeClr val="tx1"/>
                          </a:solidFill>
                          <a:effectLst/>
                        </a:rPr>
                        <a:t>方式一：从最新的开源连续手语数据中下载部分类别</a:t>
                      </a:r>
                      <a:endParaRPr lang="en-US" altLang="zh-CN" u="none" strike="noStrike" dirty="0">
                        <a:solidFill>
                          <a:schemeClr val="tx1"/>
                        </a:solidFill>
                        <a:effectLst/>
                      </a:endParaRPr>
                    </a:p>
                    <a:p>
                      <a:pPr marL="342900" indent="-342900">
                        <a:buFont typeface="+mj-lt"/>
                        <a:buAutoNum type="arabicPeriod"/>
                      </a:pPr>
                      <a:r>
                        <a:rPr lang="en-US" altLang="zh-CN" u="none" strike="noStrike" dirty="0">
                          <a:solidFill>
                            <a:schemeClr val="tx1"/>
                          </a:solidFill>
                          <a:effectLst/>
                          <a:hlinkClick r:id="rId3"/>
                        </a:rPr>
                        <a:t>https://how2sign.github.io/#download</a:t>
                      </a:r>
                      <a:r>
                        <a:rPr lang="en-US" altLang="zh-CN" u="none" strike="noStrike" dirty="0">
                          <a:solidFill>
                            <a:schemeClr val="tx1"/>
                          </a:solidFill>
                          <a:effectLst/>
                        </a:rPr>
                        <a:t>                                                      </a:t>
                      </a:r>
                      <a:r>
                        <a:rPr lang="zh-CN" altLang="en-US" u="none" strike="noStrike" dirty="0">
                          <a:solidFill>
                            <a:schemeClr val="tx1"/>
                          </a:solidFill>
                          <a:effectLst/>
                        </a:rPr>
                        <a:t>未成功下载</a:t>
                      </a:r>
                      <a:endParaRPr lang="en-US" altLang="zh-CN" u="none" strike="noStrike" dirty="0">
                        <a:solidFill>
                          <a:schemeClr val="tx1"/>
                        </a:solidFill>
                        <a:effectLst/>
                      </a:endParaRPr>
                    </a:p>
                    <a:p>
                      <a:r>
                        <a:rPr lang="en-US" dirty="0">
                          <a:solidFill>
                            <a:schemeClr val="tx1"/>
                          </a:solidFill>
                        </a:rPr>
                        <a:t>  </a:t>
                      </a:r>
                      <a:endParaRPr lang="en-US" dirty="0">
                        <a:solidFill>
                          <a:schemeClr val="tx1"/>
                        </a:solidFill>
                      </a:endParaRPr>
                    </a:p>
                  </a:txBody>
                  <a:tcPr anchor="ctr">
                    <a:lnL>
                      <a:noFill/>
                    </a:lnL>
                    <a:lnR>
                      <a:noFill/>
                    </a:lnR>
                    <a:lnT>
                      <a:noFill/>
                    </a:lnT>
                    <a:lnB>
                      <a:noFill/>
                    </a:lnB>
                  </a:tcPr>
                </a:tc>
              </a:tr>
              <a:tr h="244628">
                <a:tc>
                  <a:txBody>
                    <a:bodyPr/>
                    <a:lstStyle/>
                    <a:p>
                      <a:endParaRPr lang="en-US" dirty="0">
                        <a:solidFill>
                          <a:schemeClr val="tx1"/>
                        </a:solidFill>
                      </a:endParaRPr>
                    </a:p>
                  </a:txBody>
                  <a:tcPr anchor="ctr">
                    <a:lnL>
                      <a:noFill/>
                    </a:lnL>
                    <a:lnR>
                      <a:noFill/>
                    </a:lnR>
                    <a:lnT>
                      <a:noFill/>
                    </a:lnT>
                    <a:lnB>
                      <a:noFill/>
                    </a:lnB>
                  </a:tcPr>
                </a:tc>
              </a:tr>
            </a:tbl>
          </a:graphicData>
        </a:graphic>
      </p:graphicFrame>
      <p:pic>
        <p:nvPicPr>
          <p:cNvPr id="10" name="图片 9"/>
          <p:cNvPicPr>
            <a:picLocks noChangeAspect="1"/>
          </p:cNvPicPr>
          <p:nvPr/>
        </p:nvPicPr>
        <p:blipFill>
          <a:blip r:embed="rId4"/>
          <a:stretch>
            <a:fillRect/>
          </a:stretch>
        </p:blipFill>
        <p:spPr>
          <a:xfrm>
            <a:off x="11539" y="4437112"/>
            <a:ext cx="4403810" cy="2436939"/>
          </a:xfrm>
          <a:prstGeom prst="rect">
            <a:avLst/>
          </a:prstGeom>
        </p:spPr>
      </p:pic>
      <p:pic>
        <p:nvPicPr>
          <p:cNvPr id="12" name="图片 11"/>
          <p:cNvPicPr>
            <a:picLocks noChangeAspect="1"/>
          </p:cNvPicPr>
          <p:nvPr/>
        </p:nvPicPr>
        <p:blipFill>
          <a:blip r:embed="rId5"/>
          <a:stretch>
            <a:fillRect/>
          </a:stretch>
        </p:blipFill>
        <p:spPr>
          <a:xfrm>
            <a:off x="4456099" y="4437112"/>
            <a:ext cx="4702434" cy="2436939"/>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3</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18"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407931" y="980728"/>
            <a:ext cx="8072493" cy="3046988"/>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t>已完成</a:t>
            </a:r>
            <a:endParaRPr lang="en-US" altLang="zh-CN" b="1" dirty="0"/>
          </a:p>
          <a:p>
            <a:pPr marL="800100" lvl="1" indent="-342900">
              <a:spcBef>
                <a:spcPct val="20000"/>
              </a:spcBef>
              <a:buSzPct val="80000"/>
              <a:buFont typeface="Wingdings" panose="05000000000000000000" pitchFamily="2" charset="2"/>
              <a:buChar char="l"/>
              <a:defRPr/>
            </a:pPr>
            <a:r>
              <a:rPr lang="zh-CN" altLang="en-US" dirty="0"/>
              <a:t>柔软传感器，加速度等传感器采集</a:t>
            </a:r>
            <a:endParaRPr lang="en-US" altLang="zh-CN" dirty="0"/>
          </a:p>
          <a:p>
            <a:pPr marL="800100" lvl="1" indent="-342900">
              <a:spcBef>
                <a:spcPct val="20000"/>
              </a:spcBef>
              <a:buSzPct val="80000"/>
              <a:buFont typeface="Wingdings" panose="05000000000000000000" pitchFamily="2" charset="2"/>
              <a:buChar char="l"/>
              <a:defRPr/>
            </a:pPr>
            <a:r>
              <a:rPr lang="zh-CN" altLang="en-US" dirty="0"/>
              <a:t>电脑端，</a:t>
            </a:r>
            <a:r>
              <a:rPr lang="en-US" altLang="zh-CN" dirty="0"/>
              <a:t>Android</a:t>
            </a:r>
            <a:r>
              <a:rPr lang="zh-CN" altLang="en-US" dirty="0"/>
              <a:t>与上位机数据蓝牙传输</a:t>
            </a:r>
            <a:endParaRPr lang="en-US" altLang="zh-CN" dirty="0"/>
          </a:p>
          <a:p>
            <a:pPr>
              <a:spcBef>
                <a:spcPts val="1800"/>
              </a:spcBef>
              <a:buFont typeface="Wingdings" panose="05000000000000000000" pitchFamily="2" charset="2"/>
              <a:buChar char="l"/>
            </a:pPr>
            <a:r>
              <a:rPr lang="zh-CN" altLang="en-US" dirty="0"/>
              <a:t>后续</a:t>
            </a:r>
            <a:r>
              <a:rPr lang="en-US" altLang="zh-CN" dirty="0" err="1"/>
              <a:t>sss</a:t>
            </a:r>
            <a:endParaRPr lang="en-US" altLang="zh-CN" dirty="0"/>
          </a:p>
          <a:p>
            <a:pPr lvl="1">
              <a:spcBef>
                <a:spcPts val="1800"/>
              </a:spcBef>
              <a:buFont typeface="Wingdings" panose="05000000000000000000" pitchFamily="2" charset="2"/>
              <a:buChar char="l"/>
            </a:pPr>
            <a:r>
              <a:rPr lang="zh-CN" altLang="en-US" dirty="0"/>
              <a:t>对手套采集数据进行特征处理</a:t>
            </a:r>
            <a:endParaRPr lang="en-US" altLang="zh-CN" dirty="0"/>
          </a:p>
          <a:p>
            <a:pPr marL="342900" indent="-342900">
              <a:spcBef>
                <a:spcPct val="20000"/>
              </a:spcBef>
              <a:buSzPct val="80000"/>
              <a:buFont typeface="Wingdings" panose="05000000000000000000" pitchFamily="2" charset="2"/>
              <a:buChar char="l"/>
              <a:defRPr/>
            </a:pPr>
            <a:endParaRPr lang="en-US" altLang="zh-CN" dirty="0"/>
          </a:p>
          <a:p>
            <a:pPr marL="800100" lvl="1" indent="-342900">
              <a:spcBef>
                <a:spcPct val="20000"/>
              </a:spcBef>
              <a:buSzPct val="80000"/>
              <a:buFont typeface="Wingdings" panose="05000000000000000000" pitchFamily="2" charset="2"/>
              <a:buChar char="l"/>
              <a:defRPr/>
            </a:pPr>
            <a:endParaRPr lang="zh-CN" altLang="en-US" dirty="0"/>
          </a:p>
          <a:p>
            <a:pPr marL="342900" indent="-342900">
              <a:spcBef>
                <a:spcPct val="20000"/>
              </a:spcBef>
              <a:buSzPct val="80000"/>
              <a:defRPr/>
            </a:pPr>
            <a:endParaRPr lang="zh-CN" altLang="en-US" dirty="0"/>
          </a:p>
        </p:txBody>
      </p:sp>
      <p:pic>
        <p:nvPicPr>
          <p:cNvPr id="7" name="图片 6"/>
          <p:cNvPicPr>
            <a:picLocks noChangeAspect="1"/>
          </p:cNvPicPr>
          <p:nvPr/>
        </p:nvPicPr>
        <p:blipFill>
          <a:blip r:embed="rId1"/>
          <a:stretch>
            <a:fillRect/>
          </a:stretch>
        </p:blipFill>
        <p:spPr>
          <a:xfrm>
            <a:off x="0" y="3541267"/>
            <a:ext cx="9144000" cy="3316733"/>
          </a:xfrm>
          <a:prstGeom prst="rect">
            <a:avLst/>
          </a:prstGeom>
          <a:ln>
            <a:noFill/>
          </a:ln>
          <a:effectLst>
            <a:softEdge rad="112500"/>
          </a:effectLst>
        </p:spPr>
      </p:pic>
      <p:pic>
        <p:nvPicPr>
          <p:cNvPr id="8" name="PA-图片 13-142441"/>
          <p:cNvPicPr>
            <a:picLocks noChangeAspect="1"/>
          </p:cNvPicPr>
          <p:nvPr>
            <p:custDataLst>
              <p:tags r:id="rId2"/>
            </p:custDataLst>
          </p:nvPr>
        </p:nvPicPr>
        <p:blipFill>
          <a:blip r:embed="rId3">
            <a:extLst>
              <a:ext uri="{28A0092B-C50C-407E-A947-70E740481C1C}">
                <a14:useLocalDpi xmlns:a14="http://schemas.microsoft.com/office/drawing/2010/main" val="0"/>
              </a:ext>
            </a:extLst>
          </a:blip>
          <a:stretch>
            <a:fillRect/>
          </a:stretch>
        </p:blipFill>
        <p:spPr>
          <a:xfrm>
            <a:off x="5868144" y="3721976"/>
            <a:ext cx="2011280" cy="2011280"/>
          </a:xfrm>
          <a:prstGeom prst="rect">
            <a:avLst/>
          </a:prstGeom>
          <a:ln>
            <a:noFill/>
          </a:ln>
          <a:effectLst>
            <a:softEdge rad="112500"/>
          </a:effectLst>
        </p:spPr>
      </p:pic>
      <p:pic>
        <p:nvPicPr>
          <p:cNvPr id="9" name="PA-图片 15-29493"/>
          <p:cNvPicPr>
            <a:picLocks noChangeAspect="1"/>
          </p:cNvPicPr>
          <p:nvPr>
            <p:custDataLst>
              <p:tags r:id="rId4"/>
            </p:custDataLst>
          </p:nvPr>
        </p:nvPicPr>
        <p:blipFill>
          <a:blip r:embed="rId5">
            <a:extLst>
              <a:ext uri="{28A0092B-C50C-407E-A947-70E740481C1C}">
                <a14:useLocalDpi xmlns:a14="http://schemas.microsoft.com/office/drawing/2010/main" val="0"/>
              </a:ext>
            </a:extLst>
          </a:blip>
          <a:stretch>
            <a:fillRect/>
          </a:stretch>
        </p:blipFill>
        <p:spPr>
          <a:xfrm>
            <a:off x="5940152" y="5522168"/>
            <a:ext cx="1219200" cy="1219200"/>
          </a:xfrm>
          <a:prstGeom prst="rect">
            <a:avLst/>
          </a:prstGeom>
          <a:ln>
            <a:noFill/>
          </a:ln>
          <a:effectLst>
            <a:softEdge rad="112500"/>
          </a:effectLst>
        </p:spPr>
      </p:pic>
      <p:pic>
        <p:nvPicPr>
          <p:cNvPr id="10" name="图片 9"/>
          <p:cNvPicPr>
            <a:picLocks noChangeAspect="1"/>
          </p:cNvPicPr>
          <p:nvPr/>
        </p:nvPicPr>
        <p:blipFill>
          <a:blip r:embed="rId6"/>
          <a:stretch>
            <a:fillRect/>
          </a:stretch>
        </p:blipFill>
        <p:spPr>
          <a:xfrm>
            <a:off x="5388142" y="1136867"/>
            <a:ext cx="3755858" cy="184026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5"/>
          <p:cNvSpPr/>
          <p:nvPr/>
        </p:nvSpPr>
        <p:spPr bwMode="auto">
          <a:xfrm>
            <a:off x="227750" y="218325"/>
            <a:ext cx="360362" cy="3587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zh-CN" b="1" dirty="0">
                <a:latin typeface="Times New Roman" panose="02020603050405020304" pitchFamily="18" charset="0"/>
                <a:ea typeface="微软雅黑" panose="020B0503020204020204" pitchFamily="34" charset="-122"/>
                <a:cs typeface="Times New Roman" panose="02020603050405020304" pitchFamily="18" charset="0"/>
              </a:rPr>
              <a:t>2</a:t>
            </a:r>
            <a:endParaRPr lang="zh-CN" altLang="en-US" b="1" dirty="0">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文本框 27"/>
          <p:cNvSpPr txBox="1">
            <a:spLocks noChangeArrowheads="1"/>
          </p:cNvSpPr>
          <p:nvPr/>
        </p:nvSpPr>
        <p:spPr bwMode="auto">
          <a:xfrm>
            <a:off x="611560" y="166879"/>
            <a:ext cx="631789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marL="342900" lvl="0" indent="-342900">
              <a:spcBef>
                <a:spcPct val="20000"/>
              </a:spcBef>
              <a:buSzPct val="80000"/>
              <a:defRPr/>
            </a:pP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功能模块</a:t>
            </a:r>
            <a:r>
              <a:rPr lang="en-US" altLang="zh-CN" sz="2400" b="1" dirty="0">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400" b="1" dirty="0">
                <a:latin typeface="微软雅黑" panose="020B0503020204020204" pitchFamily="34" charset="-122"/>
                <a:ea typeface="微软雅黑" panose="020B0503020204020204" pitchFamily="34" charset="-122"/>
                <a:cs typeface="Times New Roman" panose="02020603050405020304" pitchFamily="18" charset="0"/>
              </a:rPr>
              <a:t>硬件处理</a:t>
            </a:r>
            <a:endParaRPr lang="en-US" altLang="zh-CN" sz="2400" b="1"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14" name="矩形 13"/>
          <p:cNvSpPr/>
          <p:nvPr/>
        </p:nvSpPr>
        <p:spPr>
          <a:xfrm>
            <a:off x="407931" y="980728"/>
            <a:ext cx="8072493" cy="701731"/>
          </a:xfrm>
          <a:prstGeom prst="rect">
            <a:avLst/>
          </a:prstGeom>
        </p:spPr>
        <p:txBody>
          <a:bodyPr wrap="square">
            <a:spAutoFit/>
          </a:bodyPr>
          <a:lstStyle/>
          <a:p>
            <a:pPr marL="342900" indent="-342900">
              <a:spcBef>
                <a:spcPct val="20000"/>
              </a:spcBef>
              <a:buSzPct val="80000"/>
              <a:buFont typeface="Wingdings" panose="05000000000000000000" pitchFamily="2" charset="2"/>
              <a:buChar char="l"/>
              <a:defRPr/>
            </a:pPr>
            <a:r>
              <a:rPr lang="zh-CN" altLang="en-US" b="1" dirty="0">
                <a:latin typeface="微软雅黑" panose="020B0503020204020204" pitchFamily="34" charset="-122"/>
                <a:ea typeface="微软雅黑" panose="020B0503020204020204" pitchFamily="34" charset="-122"/>
              </a:rPr>
              <a:t>单个连接图</a:t>
            </a:r>
            <a:endParaRPr lang="en-US" altLang="zh-CN" b="1" dirty="0">
              <a:latin typeface="微软雅黑" panose="020B0503020204020204" pitchFamily="34" charset="-122"/>
              <a:ea typeface="微软雅黑" panose="020B0503020204020204" pitchFamily="34" charset="-122"/>
            </a:endParaRPr>
          </a:p>
          <a:p>
            <a:pPr marL="1257300" lvl="2" indent="-342900">
              <a:spcBef>
                <a:spcPct val="20000"/>
              </a:spcBef>
              <a:buSzPct val="80000"/>
              <a:buFont typeface="Wingdings" panose="05000000000000000000" pitchFamily="2" charset="2"/>
              <a:buChar char="l"/>
              <a:defRPr/>
            </a:pPr>
            <a:endParaRPr lang="en-US" altLang="zh-CN" b="1" dirty="0">
              <a:latin typeface="微软雅黑" panose="020B0503020204020204" pitchFamily="34" charset="-122"/>
              <a:ea typeface="微软雅黑" panose="020B0503020204020204" pitchFamily="34" charset="-122"/>
            </a:endParaRPr>
          </a:p>
        </p:txBody>
      </p:sp>
      <p:sp>
        <p:nvSpPr>
          <p:cNvPr id="15" name="圆角矩形 14"/>
          <p:cNvSpPr/>
          <p:nvPr/>
        </p:nvSpPr>
        <p:spPr>
          <a:xfrm>
            <a:off x="5436096" y="4725144"/>
            <a:ext cx="3456384" cy="936104"/>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b="1" dirty="0">
                <a:solidFill>
                  <a:schemeClr val="tx1"/>
                </a:solidFill>
                <a:latin typeface="Times New Roman" panose="02020603050405020304" pitchFamily="18" charset="0"/>
                <a:cs typeface="Times New Roman" panose="02020603050405020304" pitchFamily="18" charset="0"/>
              </a:rPr>
              <a:t>当</a:t>
            </a:r>
            <a:r>
              <a:rPr lang="en-US" altLang="zh-CN" b="1" dirty="0">
                <a:solidFill>
                  <a:schemeClr val="tx1"/>
                </a:solidFill>
                <a:latin typeface="Times New Roman" panose="02020603050405020304" pitchFamily="18" charset="0"/>
                <a:cs typeface="Times New Roman" panose="02020603050405020304" pitchFamily="18" charset="0"/>
              </a:rPr>
              <a:t>R1/R2 </a:t>
            </a:r>
            <a:r>
              <a:rPr lang="zh-CN" altLang="en-US" b="1" dirty="0">
                <a:solidFill>
                  <a:schemeClr val="tx1"/>
                </a:solidFill>
                <a:latin typeface="Times New Roman" panose="02020603050405020304" pitchFamily="18" charset="0"/>
                <a:cs typeface="Times New Roman" panose="02020603050405020304" pitchFamily="18" charset="0"/>
              </a:rPr>
              <a:t>的值越小，</a:t>
            </a:r>
            <a:r>
              <a:rPr lang="en-US" altLang="zh-CN" b="1" dirty="0" err="1">
                <a:solidFill>
                  <a:schemeClr val="tx1"/>
                </a:solidFill>
                <a:latin typeface="Times New Roman" panose="02020603050405020304" pitchFamily="18" charset="0"/>
                <a:cs typeface="Times New Roman" panose="02020603050405020304" pitchFamily="18" charset="0"/>
              </a:rPr>
              <a:t>V_out</a:t>
            </a:r>
            <a:r>
              <a:rPr lang="en-US" altLang="zh-CN" b="1" dirty="0">
                <a:solidFill>
                  <a:schemeClr val="tx1"/>
                </a:solidFill>
                <a:latin typeface="Times New Roman" panose="02020603050405020304" pitchFamily="18" charset="0"/>
                <a:cs typeface="Times New Roman" panose="02020603050405020304" pitchFamily="18" charset="0"/>
              </a:rPr>
              <a:t> </a:t>
            </a:r>
            <a:r>
              <a:rPr lang="zh-CN" altLang="en-US" b="1" dirty="0">
                <a:solidFill>
                  <a:schemeClr val="tx1"/>
                </a:solidFill>
                <a:latin typeface="Times New Roman" panose="02020603050405020304" pitchFamily="18" charset="0"/>
                <a:cs typeface="Times New Roman" panose="02020603050405020304" pitchFamily="18" charset="0"/>
              </a:rPr>
              <a:t>区分度越大，其中</a:t>
            </a:r>
            <a:r>
              <a:rPr lang="en-US" altLang="zh-CN" b="1" dirty="0">
                <a:solidFill>
                  <a:schemeClr val="tx1"/>
                </a:solidFill>
                <a:latin typeface="Times New Roman" panose="02020603050405020304" pitchFamily="18" charset="0"/>
                <a:cs typeface="Times New Roman" panose="02020603050405020304" pitchFamily="18" charset="0"/>
              </a:rPr>
              <a:t>R1=[7k~30k</a:t>
            </a:r>
            <a:r>
              <a:rPr lang="zh-CN" altLang="en-US" b="1" dirty="0">
                <a:solidFill>
                  <a:schemeClr val="tx1"/>
                </a:solidFill>
                <a:latin typeface="Times New Roman" panose="02020603050405020304" pitchFamily="18" charset="0"/>
                <a:cs typeface="Times New Roman" panose="02020603050405020304" pitchFamily="18" charset="0"/>
              </a:rPr>
              <a:t>欧</a:t>
            </a:r>
            <a:r>
              <a:rPr lang="en-US" altLang="zh-CN" b="1" dirty="0">
                <a:solidFill>
                  <a:schemeClr val="tx1"/>
                </a:solidFill>
                <a:latin typeface="Times New Roman" panose="02020603050405020304" pitchFamily="18" charset="0"/>
                <a:cs typeface="Times New Roman" panose="02020603050405020304" pitchFamily="18" charset="0"/>
              </a:rPr>
              <a:t>].</a:t>
            </a:r>
            <a:endParaRPr lang="zh-CN" altLang="en-US" b="1" dirty="0">
              <a:solidFill>
                <a:schemeClr val="tx1"/>
              </a:solidFill>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1"/>
          <a:stretch>
            <a:fillRect/>
          </a:stretch>
        </p:blipFill>
        <p:spPr>
          <a:xfrm>
            <a:off x="251520" y="1484784"/>
            <a:ext cx="3994785" cy="2995930"/>
          </a:xfrm>
          <a:prstGeom prst="rect">
            <a:avLst/>
          </a:prstGeom>
        </p:spPr>
      </p:pic>
      <p:grpSp>
        <p:nvGrpSpPr>
          <p:cNvPr id="5" name="组合 4"/>
          <p:cNvGrpSpPr/>
          <p:nvPr/>
        </p:nvGrpSpPr>
        <p:grpSpPr>
          <a:xfrm>
            <a:off x="6669859" y="692696"/>
            <a:ext cx="2474141" cy="4041740"/>
            <a:chOff x="5381765" y="980728"/>
            <a:chExt cx="2511920" cy="4246682"/>
          </a:xfrm>
        </p:grpSpPr>
        <p:cxnSp>
          <p:nvCxnSpPr>
            <p:cNvPr id="11" name="直接连接符 10"/>
            <p:cNvCxnSpPr/>
            <p:nvPr/>
          </p:nvCxnSpPr>
          <p:spPr>
            <a:xfrm>
              <a:off x="5820410" y="1381125"/>
              <a:ext cx="473075" cy="1905"/>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26" idx="0"/>
            </p:cNvCxnSpPr>
            <p:nvPr/>
          </p:nvCxnSpPr>
          <p:spPr>
            <a:xfrm>
              <a:off x="6039733" y="1368787"/>
              <a:ext cx="1" cy="3470563"/>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881301" y="1710700"/>
              <a:ext cx="316865" cy="108585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7" name="直接连接符 16"/>
            <p:cNvCxnSpPr/>
            <p:nvPr/>
          </p:nvCxnSpPr>
          <p:spPr>
            <a:xfrm flipH="1">
              <a:off x="6039698" y="2796550"/>
              <a:ext cx="70" cy="819038"/>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5886809" y="3615589"/>
              <a:ext cx="305848" cy="80131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19" name="直接连接符 18"/>
            <p:cNvCxnSpPr/>
            <p:nvPr/>
          </p:nvCxnSpPr>
          <p:spPr>
            <a:xfrm flipH="1">
              <a:off x="6036379" y="4416898"/>
              <a:ext cx="6708" cy="422452"/>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6038215" y="3326165"/>
              <a:ext cx="868045" cy="254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6185948" y="2115617"/>
              <a:ext cx="1574800" cy="38805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Flex</a:t>
              </a:r>
              <a:endParaRPr lang="zh-CN" altLang="en-US" dirty="0">
                <a:latin typeface="微软雅黑" panose="020B0503020204020204" pitchFamily="34" charset="-122"/>
                <a:ea typeface="微软雅黑" panose="020B0503020204020204" pitchFamily="34" charset="-122"/>
              </a:endParaRPr>
            </a:p>
          </p:txBody>
        </p:sp>
        <p:sp>
          <p:nvSpPr>
            <p:cNvPr id="22" name="文本框 21"/>
            <p:cNvSpPr txBox="1"/>
            <p:nvPr/>
          </p:nvSpPr>
          <p:spPr>
            <a:xfrm>
              <a:off x="6318885" y="3930015"/>
              <a:ext cx="1574800" cy="388059"/>
            </a:xfrm>
            <a:prstGeom prst="rect">
              <a:avLst/>
            </a:prstGeom>
            <a:noFill/>
          </p:spPr>
          <p:txBody>
            <a:bodyPr wrap="square" rtlCol="0">
              <a:spAutoFit/>
            </a:bodyPr>
            <a:lstStyle/>
            <a:p>
              <a:endParaRPr lang="zh-CN" altLang="en-US" dirty="0">
                <a:latin typeface="微软雅黑" panose="020B0503020204020204" pitchFamily="34" charset="-122"/>
                <a:ea typeface="微软雅黑" panose="020B0503020204020204" pitchFamily="34" charset="-122"/>
              </a:endParaRPr>
            </a:p>
          </p:txBody>
        </p:sp>
        <p:graphicFrame>
          <p:nvGraphicFramePr>
            <p:cNvPr id="23" name="对象 22">
              <a:hlinkClick r:id="" action="ppaction://ole?verb=0"/>
            </p:cNvPr>
            <p:cNvGraphicFramePr>
              <a:graphicFrameLocks noChangeAspect="1"/>
            </p:cNvGraphicFramePr>
            <p:nvPr/>
          </p:nvGraphicFramePr>
          <p:xfrm>
            <a:off x="6697701" y="2191276"/>
            <a:ext cx="274955" cy="335280"/>
          </p:xfrm>
          <a:graphic>
            <a:graphicData uri="http://schemas.openxmlformats.org/presentationml/2006/ole">
              <mc:AlternateContent xmlns:mc="http://schemas.openxmlformats.org/markup-compatibility/2006">
                <mc:Choice xmlns:v="urn:schemas-microsoft-com:vml" Requires="v">
                  <p:oleObj spid="_x0000_s2238" name="" r:id="rId2" imgW="177165" imgH="215900" progId="Equation.KSEE3">
                    <p:embed/>
                  </p:oleObj>
                </mc:Choice>
                <mc:Fallback>
                  <p:oleObj name="" r:id="rId2" imgW="177165" imgH="215900" progId="Equation.KSEE3">
                    <p:embed/>
                    <p:pic>
                      <p:nvPicPr>
                        <p:cNvPr id="0" name="对象 22">
                          <a:hlinkClick r:id="" action="ppaction://ole?verb=0"/>
                        </p:cNvPr>
                        <p:cNvPicPr/>
                        <p:nvPr/>
                      </p:nvPicPr>
                      <p:blipFill>
                        <a:blip r:embed="rId3"/>
                        <a:stretch>
                          <a:fillRect/>
                        </a:stretch>
                      </p:blipFill>
                      <p:spPr>
                        <a:xfrm>
                          <a:off x="6697701" y="2191276"/>
                          <a:ext cx="274955" cy="335280"/>
                        </a:xfrm>
                        <a:prstGeom prst="rect">
                          <a:avLst/>
                        </a:prstGeom>
                      </p:spPr>
                    </p:pic>
                  </p:oleObj>
                </mc:Fallback>
              </mc:AlternateContent>
            </a:graphicData>
          </a:graphic>
        </p:graphicFrame>
        <p:graphicFrame>
          <p:nvGraphicFramePr>
            <p:cNvPr id="24" name="对象 23">
              <a:hlinkClick r:id="" action="ppaction://ole?verb=0"/>
            </p:cNvPr>
            <p:cNvGraphicFramePr>
              <a:graphicFrameLocks noChangeAspect="1"/>
            </p:cNvGraphicFramePr>
            <p:nvPr/>
          </p:nvGraphicFramePr>
          <p:xfrm>
            <a:off x="6332163" y="4007098"/>
            <a:ext cx="295910" cy="335280"/>
          </p:xfrm>
          <a:graphic>
            <a:graphicData uri="http://schemas.openxmlformats.org/presentationml/2006/ole">
              <mc:AlternateContent xmlns:mc="http://schemas.openxmlformats.org/markup-compatibility/2006">
                <mc:Choice xmlns:v="urn:schemas-microsoft-com:vml" Requires="v">
                  <p:oleObj spid="_x0000_s2239" name="" r:id="rId4" imgW="190500" imgH="215900" progId="Equation.KSEE3">
                    <p:embed/>
                  </p:oleObj>
                </mc:Choice>
                <mc:Fallback>
                  <p:oleObj name="" r:id="rId4" imgW="190500" imgH="215900" progId="Equation.KSEE3">
                    <p:embed/>
                    <p:pic>
                      <p:nvPicPr>
                        <p:cNvPr id="0" name="对象 23">
                          <a:hlinkClick r:id="" action="ppaction://ole?verb=0"/>
                        </p:cNvPr>
                        <p:cNvPicPr/>
                        <p:nvPr/>
                      </p:nvPicPr>
                      <p:blipFill>
                        <a:blip r:embed="rId5"/>
                        <a:stretch>
                          <a:fillRect/>
                        </a:stretch>
                      </p:blipFill>
                      <p:spPr>
                        <a:xfrm>
                          <a:off x="6332163" y="4007098"/>
                          <a:ext cx="295910" cy="335280"/>
                        </a:xfrm>
                        <a:prstGeom prst="rect">
                          <a:avLst/>
                        </a:prstGeom>
                      </p:spPr>
                    </p:pic>
                  </p:oleObj>
                </mc:Fallback>
              </mc:AlternateContent>
            </a:graphicData>
          </a:graphic>
        </p:graphicFrame>
        <p:sp>
          <p:nvSpPr>
            <p:cNvPr id="25" name="文本框 24"/>
            <p:cNvSpPr txBox="1"/>
            <p:nvPr/>
          </p:nvSpPr>
          <p:spPr>
            <a:xfrm>
              <a:off x="5381765" y="980728"/>
              <a:ext cx="1315935" cy="38805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+5V</a:t>
              </a:r>
              <a:r>
                <a:rPr lang="zh-CN" altLang="en-US" dirty="0">
                  <a:latin typeface="微软雅黑" panose="020B0503020204020204" pitchFamily="34" charset="-122"/>
                  <a:ea typeface="微软雅黑" panose="020B0503020204020204" pitchFamily="34" charset="-122"/>
                </a:rPr>
                <a:t>（</a:t>
              </a:r>
              <a:r>
                <a:rPr lang="en-US" altLang="zh-CN" dirty="0">
                  <a:latin typeface="微软雅黑" panose="020B0503020204020204" pitchFamily="34" charset="-122"/>
                  <a:ea typeface="微软雅黑" panose="020B0503020204020204" pitchFamily="34" charset="-122"/>
                </a:rPr>
                <a:t>Vin)</a:t>
              </a:r>
              <a:endParaRPr lang="en-US" altLang="zh-CN" dirty="0">
                <a:latin typeface="微软雅黑" panose="020B0503020204020204" pitchFamily="34" charset="-122"/>
                <a:ea typeface="微软雅黑" panose="020B0503020204020204" pitchFamily="34" charset="-122"/>
              </a:endParaRPr>
            </a:p>
          </p:txBody>
        </p:sp>
        <p:sp>
          <p:nvSpPr>
            <p:cNvPr id="26" name="文本框 25"/>
            <p:cNvSpPr txBox="1"/>
            <p:nvPr/>
          </p:nvSpPr>
          <p:spPr>
            <a:xfrm>
              <a:off x="5674195" y="4839351"/>
              <a:ext cx="731076" cy="388059"/>
            </a:xfrm>
            <a:prstGeom prst="rect">
              <a:avLst/>
            </a:prstGeom>
            <a:noFill/>
          </p:spPr>
          <p:txBody>
            <a:bodyPr wrap="square" rtlCol="0">
              <a:spAutoFit/>
            </a:bodyPr>
            <a:lstStyle/>
            <a:p>
              <a:r>
                <a:rPr lang="en-US" altLang="zh-CN" dirty="0">
                  <a:latin typeface="微软雅黑" panose="020B0503020204020204" pitchFamily="34" charset="-122"/>
                  <a:ea typeface="微软雅黑" panose="020B0503020204020204" pitchFamily="34" charset="-122"/>
                </a:rPr>
                <a:t>GND</a:t>
              </a:r>
              <a:endParaRPr lang="en-US" altLang="zh-CN" dirty="0">
                <a:latin typeface="微软雅黑" panose="020B0503020204020204" pitchFamily="34" charset="-122"/>
                <a:ea typeface="微软雅黑" panose="020B0503020204020204" pitchFamily="34" charset="-122"/>
              </a:endParaRPr>
            </a:p>
          </p:txBody>
        </p:sp>
        <p:sp>
          <p:nvSpPr>
            <p:cNvPr id="27" name="文本框 26"/>
            <p:cNvSpPr txBox="1"/>
            <p:nvPr/>
          </p:nvSpPr>
          <p:spPr>
            <a:xfrm>
              <a:off x="6039734" y="2947869"/>
              <a:ext cx="1842710" cy="388059"/>
            </a:xfrm>
            <a:prstGeom prst="rect">
              <a:avLst/>
            </a:prstGeom>
            <a:noFill/>
          </p:spPr>
          <p:txBody>
            <a:bodyPr wrap="square" rtlCol="0">
              <a:spAutoFit/>
            </a:bodyPr>
            <a:lstStyle/>
            <a:p>
              <a:pPr algn="ctr"/>
              <a:r>
                <a:rPr lang="zh-CN" altLang="en-US" dirty="0">
                  <a:solidFill>
                    <a:srgbClr val="FF0000"/>
                  </a:solidFill>
                  <a:latin typeface="微软雅黑" panose="020B0503020204020204" pitchFamily="34" charset="-122"/>
                  <a:ea typeface="微软雅黑" panose="020B0503020204020204" pitchFamily="34" charset="-122"/>
                </a:rPr>
                <a:t>模拟接口</a:t>
              </a:r>
              <a:r>
                <a:rPr lang="en-US" altLang="zh-CN" dirty="0">
                  <a:solidFill>
                    <a:srgbClr val="FF0000"/>
                  </a:solidFill>
                  <a:latin typeface="微软雅黑" panose="020B0503020204020204" pitchFamily="34" charset="-122"/>
                  <a:ea typeface="微软雅黑" panose="020B0503020204020204" pitchFamily="34" charset="-122"/>
                </a:rPr>
                <a:t>(</a:t>
              </a:r>
              <a:r>
                <a:rPr lang="en-US" altLang="zh-CN" dirty="0" err="1">
                  <a:solidFill>
                    <a:srgbClr val="FF0000"/>
                  </a:solidFill>
                  <a:latin typeface="微软雅黑" panose="020B0503020204020204" pitchFamily="34" charset="-122"/>
                  <a:ea typeface="微软雅黑" panose="020B0503020204020204" pitchFamily="34" charset="-122"/>
                </a:rPr>
                <a:t>Vout</a:t>
              </a:r>
              <a:r>
                <a:rPr lang="en-US" altLang="zh-CN" dirty="0">
                  <a:solidFill>
                    <a:srgbClr val="FF0000"/>
                  </a:solidFill>
                  <a:latin typeface="微软雅黑" panose="020B0503020204020204" pitchFamily="34" charset="-122"/>
                  <a:ea typeface="微软雅黑" panose="020B0503020204020204" pitchFamily="34" charset="-122"/>
                </a:rPr>
                <a:t>)</a:t>
              </a:r>
              <a:endParaRPr lang="zh-CN" altLang="en-US" dirty="0">
                <a:solidFill>
                  <a:srgbClr val="FF0000"/>
                </a:solidFill>
                <a:latin typeface="微软雅黑" panose="020B0503020204020204" pitchFamily="34" charset="-122"/>
                <a:ea typeface="微软雅黑" panose="020B0503020204020204" pitchFamily="34" charset="-122"/>
              </a:endParaRPr>
            </a:p>
          </p:txBody>
        </p:sp>
        <p:sp>
          <p:nvSpPr>
            <p:cNvPr id="28" name="文本框 27"/>
            <p:cNvSpPr txBox="1"/>
            <p:nvPr/>
          </p:nvSpPr>
          <p:spPr>
            <a:xfrm>
              <a:off x="6405270" y="3931439"/>
              <a:ext cx="1338580" cy="388059"/>
            </a:xfrm>
            <a:prstGeom prst="rect">
              <a:avLst/>
            </a:prstGeom>
            <a:noFill/>
          </p:spPr>
          <p:txBody>
            <a:bodyPr wrap="square" rtlCol="0">
              <a:spAutoFit/>
            </a:bodyPr>
            <a:lstStyle/>
            <a:p>
              <a:pPr algn="ctr"/>
              <a:r>
                <a:rPr lang="en-US" altLang="zh-CN" dirty="0">
                  <a:latin typeface="微软雅黑" panose="020B0503020204020204" pitchFamily="34" charset="-122"/>
                  <a:ea typeface="微软雅黑" panose="020B0503020204020204" pitchFamily="34" charset="-122"/>
                </a:rPr>
                <a:t>Ldd:10k</a:t>
              </a:r>
              <a:endParaRPr lang="en-US" altLang="zh-CN" dirty="0">
                <a:latin typeface="微软雅黑" panose="020B0503020204020204" pitchFamily="34" charset="-122"/>
                <a:ea typeface="微软雅黑" panose="020B0503020204020204" pitchFamily="34" charset="-122"/>
              </a:endParaRPr>
            </a:p>
          </p:txBody>
        </p:sp>
      </p:grpSp>
      <p:graphicFrame>
        <p:nvGraphicFramePr>
          <p:cNvPr id="35" name="对象 34">
            <a:hlinkClick r:id="" action="ppaction://ole?verb=0"/>
          </p:cNvPr>
          <p:cNvGraphicFramePr>
            <a:graphicFrameLocks noChangeAspect="1"/>
          </p:cNvGraphicFramePr>
          <p:nvPr/>
        </p:nvGraphicFramePr>
        <p:xfrm>
          <a:off x="4427984" y="1988840"/>
          <a:ext cx="2237740" cy="808990"/>
        </p:xfrm>
        <a:graphic>
          <a:graphicData uri="http://schemas.openxmlformats.org/presentationml/2006/ole">
            <mc:AlternateContent xmlns:mc="http://schemas.openxmlformats.org/markup-compatibility/2006">
              <mc:Choice xmlns:v="urn:schemas-microsoft-com:vml" Requires="v">
                <p:oleObj spid="_x0000_s2240" name="" r:id="rId6" imgW="1193800" imgH="431800" progId="Equation.KSEE3">
                  <p:embed/>
                </p:oleObj>
              </mc:Choice>
              <mc:Fallback>
                <p:oleObj name="" r:id="rId6" imgW="1193800" imgH="431800" progId="Equation.KSEE3">
                  <p:embed/>
                  <p:pic>
                    <p:nvPicPr>
                      <p:cNvPr id="0" name="对象 34">
                        <a:hlinkClick r:id="" action="ppaction://ole?verb=0"/>
                      </p:cNvPr>
                      <p:cNvPicPr/>
                      <p:nvPr/>
                    </p:nvPicPr>
                    <p:blipFill>
                      <a:blip r:embed="rId7"/>
                      <a:stretch>
                        <a:fillRect/>
                      </a:stretch>
                    </p:blipFill>
                    <p:spPr>
                      <a:xfrm>
                        <a:off x="4427984" y="1988840"/>
                        <a:ext cx="2237740" cy="808990"/>
                      </a:xfrm>
                      <a:prstGeom prst="rect">
                        <a:avLst/>
                      </a:prstGeom>
                    </p:spPr>
                  </p:pic>
                </p:oleObj>
              </mc:Fallback>
            </mc:AlternateContent>
          </a:graphicData>
        </a:graphic>
      </p:graphicFrame>
      <p:graphicFrame>
        <p:nvGraphicFramePr>
          <p:cNvPr id="36" name="对象 35">
            <a:hlinkClick r:id="" action="ppaction://ole?verb=0"/>
          </p:cNvPr>
          <p:cNvGraphicFramePr>
            <a:graphicFrameLocks noChangeAspect="1"/>
          </p:cNvGraphicFramePr>
          <p:nvPr/>
        </p:nvGraphicFramePr>
        <p:xfrm>
          <a:off x="5071958" y="6049010"/>
          <a:ext cx="4047490" cy="808990"/>
        </p:xfrm>
        <a:graphic>
          <a:graphicData uri="http://schemas.openxmlformats.org/presentationml/2006/ole">
            <mc:AlternateContent xmlns:mc="http://schemas.openxmlformats.org/markup-compatibility/2006">
              <mc:Choice xmlns:v="urn:schemas-microsoft-com:vml" Requires="v">
                <p:oleObj spid="_x0000_s2241" name="" r:id="rId8" imgW="2159000" imgH="431800" progId="Equation.KSEE3">
                  <p:embed/>
                </p:oleObj>
              </mc:Choice>
              <mc:Fallback>
                <p:oleObj name="" r:id="rId8" imgW="2159000" imgH="431800" progId="Equation.KSEE3">
                  <p:embed/>
                  <p:pic>
                    <p:nvPicPr>
                      <p:cNvPr id="0" name="对象 35">
                        <a:hlinkClick r:id="" action="ppaction://ole?verb=0"/>
                      </p:cNvPr>
                      <p:cNvPicPr/>
                      <p:nvPr/>
                    </p:nvPicPr>
                    <p:blipFill>
                      <a:blip r:embed="rId9"/>
                      <a:stretch>
                        <a:fillRect/>
                      </a:stretch>
                    </p:blipFill>
                    <p:spPr>
                      <a:xfrm>
                        <a:off x="5071958" y="6049010"/>
                        <a:ext cx="4047490" cy="808990"/>
                      </a:xfrm>
                      <a:prstGeom prst="rect">
                        <a:avLst/>
                      </a:prstGeom>
                    </p:spPr>
                  </p:pic>
                </p:oleObj>
              </mc:Fallback>
            </mc:AlternateContent>
          </a:graphicData>
        </a:graphic>
      </p:graphicFrame>
      <p:pic>
        <p:nvPicPr>
          <p:cNvPr id="38" name="图片 37"/>
          <p:cNvPicPr>
            <a:picLocks noChangeAspect="1"/>
          </p:cNvPicPr>
          <p:nvPr/>
        </p:nvPicPr>
        <p:blipFill>
          <a:blip r:embed="rId10">
            <a:clrChange>
              <a:clrFrom>
                <a:srgbClr val="FFFFFF"/>
              </a:clrFrom>
              <a:clrTo>
                <a:srgbClr val="FFFFFF">
                  <a:alpha val="0"/>
                </a:srgbClr>
              </a:clrTo>
            </a:clrChange>
          </a:blip>
          <a:stretch>
            <a:fillRect/>
          </a:stretch>
        </p:blipFill>
        <p:spPr>
          <a:xfrm>
            <a:off x="3923928" y="4509120"/>
            <a:ext cx="1596529" cy="1489839"/>
          </a:xfrm>
          <a:prstGeom prst="rect">
            <a:avLst/>
          </a:prstGeom>
        </p:spPr>
      </p:pic>
      <p:sp>
        <p:nvSpPr>
          <p:cNvPr id="39" name="燕尾形箭头 38"/>
          <p:cNvSpPr/>
          <p:nvPr/>
        </p:nvSpPr>
        <p:spPr>
          <a:xfrm>
            <a:off x="3779912" y="5085184"/>
            <a:ext cx="360040" cy="216024"/>
          </a:xfrm>
          <a:prstGeom prst="notch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0" name="图片 39"/>
          <p:cNvPicPr>
            <a:picLocks noChangeAspect="1"/>
          </p:cNvPicPr>
          <p:nvPr/>
        </p:nvPicPr>
        <p:blipFill>
          <a:blip r:embed="rId11">
            <a:clrChange>
              <a:clrFrom>
                <a:srgbClr val="FFFFFF"/>
              </a:clrFrom>
              <a:clrTo>
                <a:srgbClr val="FFFFFF">
                  <a:alpha val="0"/>
                </a:srgbClr>
              </a:clrTo>
            </a:clrChange>
          </a:blip>
          <a:stretch>
            <a:fillRect/>
          </a:stretch>
        </p:blipFill>
        <p:spPr>
          <a:xfrm>
            <a:off x="0" y="4797152"/>
            <a:ext cx="3978442" cy="1008112"/>
          </a:xfrm>
          <a:prstGeom prst="rect">
            <a:avLst/>
          </a:prstGeom>
        </p:spPr>
      </p:pic>
      <p:sp>
        <p:nvSpPr>
          <p:cNvPr id="29" name="圆角矩形 28"/>
          <p:cNvSpPr/>
          <p:nvPr/>
        </p:nvSpPr>
        <p:spPr>
          <a:xfrm>
            <a:off x="4644008" y="3284984"/>
            <a:ext cx="2160240" cy="720080"/>
          </a:xfrm>
          <a:prstGeom prst="roundRect">
            <a:avLst/>
          </a:prstGeom>
          <a:solidFill>
            <a:schemeClr val="accent6">
              <a:lumMod val="20000"/>
              <a:lumOff val="80000"/>
            </a:schemeClr>
          </a:solidFill>
          <a:ln>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b="1" dirty="0" err="1">
                <a:solidFill>
                  <a:srgbClr val="FF0000"/>
                </a:solidFill>
                <a:latin typeface="Times New Roman" panose="02020603050405020304" pitchFamily="18" charset="0"/>
                <a:cs typeface="Times New Roman" panose="02020603050405020304" pitchFamily="18" charset="0"/>
              </a:rPr>
              <a:t>Vout</a:t>
            </a:r>
            <a:r>
              <a:rPr lang="zh-CN" altLang="en-US" b="1" dirty="0">
                <a:solidFill>
                  <a:srgbClr val="FF0000"/>
                </a:solidFill>
                <a:latin typeface="Times New Roman" panose="02020603050405020304" pitchFamily="18" charset="0"/>
                <a:cs typeface="Times New Roman" panose="02020603050405020304" pitchFamily="18" charset="0"/>
              </a:rPr>
              <a:t>另一端是</a:t>
            </a:r>
            <a:r>
              <a:rPr lang="en-US" altLang="zh-CN" b="1" dirty="0">
                <a:solidFill>
                  <a:srgbClr val="FF0000"/>
                </a:solidFill>
                <a:latin typeface="Times New Roman" panose="02020603050405020304" pitchFamily="18" charset="0"/>
                <a:cs typeface="Times New Roman" panose="02020603050405020304" pitchFamily="18" charset="0"/>
              </a:rPr>
              <a:t>GND</a:t>
            </a:r>
            <a:r>
              <a:rPr lang="zh-CN" altLang="en-US" b="1" dirty="0">
                <a:solidFill>
                  <a:srgbClr val="FF0000"/>
                </a:solidFill>
                <a:latin typeface="Times New Roman" panose="02020603050405020304" pitchFamily="18" charset="0"/>
                <a:cs typeface="Times New Roman" panose="02020603050405020304" pitchFamily="18" charset="0"/>
              </a:rPr>
              <a:t>，相当于测</a:t>
            </a:r>
            <a:r>
              <a:rPr lang="en-US" altLang="zh-CN" b="1" dirty="0">
                <a:solidFill>
                  <a:srgbClr val="FF0000"/>
                </a:solidFill>
                <a:latin typeface="Times New Roman" panose="02020603050405020304" pitchFamily="18" charset="0"/>
                <a:cs typeface="Times New Roman" panose="02020603050405020304" pitchFamily="18" charset="0"/>
              </a:rPr>
              <a:t>R2</a:t>
            </a:r>
            <a:r>
              <a:rPr lang="zh-CN" altLang="en-US" b="1" dirty="0">
                <a:solidFill>
                  <a:srgbClr val="FF0000"/>
                </a:solidFill>
                <a:latin typeface="Times New Roman" panose="02020603050405020304" pitchFamily="18" charset="0"/>
                <a:cs typeface="Times New Roman" panose="02020603050405020304" pitchFamily="18" charset="0"/>
              </a:rPr>
              <a:t>的电压</a:t>
            </a:r>
            <a:endParaRPr lang="zh-CN" altLang="en-US" b="1" dirty="0">
              <a:solidFill>
                <a:srgbClr val="FF0000"/>
              </a:solidFill>
              <a:latin typeface="Times New Roman" panose="02020603050405020304" pitchFamily="18" charset="0"/>
              <a:cs typeface="Times New Roman" panose="02020603050405020304" pitchFamily="18" charset="0"/>
            </a:endParaRPr>
          </a:p>
        </p:txBody>
      </p:sp>
      <p:sp>
        <p:nvSpPr>
          <p:cNvPr id="2" name="下箭头 1"/>
          <p:cNvSpPr/>
          <p:nvPr/>
        </p:nvSpPr>
        <p:spPr>
          <a:xfrm rot="3277820">
            <a:off x="6958529" y="2559528"/>
            <a:ext cx="256485" cy="86409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文本框 30"/>
          <p:cNvSpPr txBox="1"/>
          <p:nvPr/>
        </p:nvSpPr>
        <p:spPr>
          <a:xfrm>
            <a:off x="2380697" y="926443"/>
            <a:ext cx="4577194" cy="369332"/>
          </a:xfrm>
          <a:prstGeom prst="rect">
            <a:avLst/>
          </a:prstGeom>
          <a:noFill/>
        </p:spPr>
        <p:txBody>
          <a:bodyPr wrap="square">
            <a:spAutoFit/>
          </a:bodyPr>
          <a:lstStyle/>
          <a:p>
            <a:pPr marL="800100" lvl="1" indent="-342900">
              <a:spcBef>
                <a:spcPct val="20000"/>
              </a:spcBef>
              <a:buSzPct val="80000"/>
              <a:buFont typeface="Wingdings" panose="05000000000000000000" pitchFamily="2" charset="2"/>
              <a:buChar char="l"/>
              <a:defRPr/>
            </a:pPr>
            <a:r>
              <a:rPr lang="en-US" altLang="zh-CN" dirty="0">
                <a:solidFill>
                  <a:srgbClr val="FF0000"/>
                </a:solidFill>
                <a:latin typeface="微软雅黑" panose="020B0503020204020204" pitchFamily="34" charset="-122"/>
                <a:ea typeface="微软雅黑" panose="020B0503020204020204" pitchFamily="34" charset="-122"/>
              </a:rPr>
              <a:t>0.5w continuous; 1w peak;</a:t>
            </a:r>
            <a:endParaRPr lang="zh-CN" altLang="en-US" dirty="0">
              <a:solidFill>
                <a:srgbClr val="FF0000"/>
              </a:solidFill>
              <a:latin typeface="微软雅黑" panose="020B0503020204020204" pitchFamily="34" charset="-122"/>
              <a:ea typeface="微软雅黑" panose="020B0503020204020204" pitchFamily="34" charset="-122"/>
            </a:endParaRPr>
          </a:p>
        </p:txBody>
      </p:sp>
    </p:spTree>
  </p:cSld>
  <p:clrMapOvr>
    <a:masterClrMapping/>
  </p:clrMapOvr>
</p:sld>
</file>

<file path=ppt/tags/tag1.xml><?xml version="1.0" encoding="utf-8"?>
<p:tagLst xmlns:p="http://schemas.openxmlformats.org/presentationml/2006/main">
  <p:tag name="PA" val="v5.2.10"/>
  <p:tag name="RESOURCELIBID_SHAPE" val="142441"/>
  <p:tag name="RESOURCELIB_SHAPETYPE" val="5"/>
  <p:tag name="PAMAINTYPE" val="5"/>
  <p:tag name="PATYPE" val="255"/>
  <p:tag name="PASUBTYPE" val="257"/>
</p:tagLst>
</file>

<file path=ppt/tags/tag2.xml><?xml version="1.0" encoding="utf-8"?>
<p:tagLst xmlns:p="http://schemas.openxmlformats.org/presentationml/2006/main">
  <p:tag name="PA" val="v5.2.10"/>
  <p:tag name="PAMAINTYPE" val="5"/>
  <p:tag name="PATYPE" val="255"/>
  <p:tag name="PASUBTYPE" val="257"/>
  <p:tag name="RESOURCELIBID_SHAPE" val="29493"/>
  <p:tag name="RESOURCELIB_SHAPETYPE" val="5"/>
</p:tagLst>
</file>

<file path=ppt/tags/tag3.xml><?xml version="1.0" encoding="utf-8"?>
<p:tagLst xmlns:p="http://schemas.openxmlformats.org/presentationml/2006/main">
  <p:tag name="KSO_WM_UNIT_TABLE_BEAUTIFY" val="smartTable{49e0bcfe-e9e8-4a7c-9f74-69f6a5afa12f}"/>
  <p:tag name="TABLE_EMPHASIZE_COLOR" val="16346504"/>
  <p:tag name="TABLE_SKINIDX" val="1"/>
  <p:tag name="TABLE_COLORIDX" val="1"/>
  <p:tag name="TABLE_COLOR_RGB" val="0x000000*0xFFFFFF*0x212121*0xFFFFFF*0xF96D88*0xEFB6A5*0xF4D0B8*0xFFB092*0xFDE2B3*0xC34D67"/>
  <p:tag name="TABLE_ENDDRAG_ORIGIN_RECT" val="801*420"/>
  <p:tag name="TABLE_ENDDRAG_RECT" val="68*94*801*420"/>
</p:tagLst>
</file>

<file path=ppt/tags/tag4.xml><?xml version="1.0" encoding="utf-8"?>
<p:tagLst xmlns:p="http://schemas.openxmlformats.org/presentationml/2006/main">
  <p:tag name="COMMONDATA" val="eyJoZGlkIjoiNmIyNGRiMGMzNjJkMDA3NjQyMTI4NjAwYzQ2YmM5N2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8314</Words>
  <Application>WPS 演示</Application>
  <PresentationFormat>全屏显示(4:3)</PresentationFormat>
  <Paragraphs>943</Paragraphs>
  <Slides>73</Slides>
  <Notes>72</Notes>
  <HiddenSlides>0</HiddenSlides>
  <MMClips>8</MMClips>
  <ScaleCrop>false</ScaleCrop>
  <HeadingPairs>
    <vt:vector size="8" baseType="variant">
      <vt:variant>
        <vt:lpstr>已用的字体</vt:lpstr>
      </vt:variant>
      <vt:variant>
        <vt:i4>22</vt:i4>
      </vt:variant>
      <vt:variant>
        <vt:lpstr>主题</vt:lpstr>
      </vt:variant>
      <vt:variant>
        <vt:i4>2</vt:i4>
      </vt:variant>
      <vt:variant>
        <vt:lpstr>嵌入 OLE 服务器</vt:lpstr>
      </vt:variant>
      <vt:variant>
        <vt:i4>11</vt:i4>
      </vt:variant>
      <vt:variant>
        <vt:lpstr>幻灯片标题</vt:lpstr>
      </vt:variant>
      <vt:variant>
        <vt:i4>73</vt:i4>
      </vt:variant>
    </vt:vector>
  </HeadingPairs>
  <TitlesOfParts>
    <vt:vector size="108" baseType="lpstr">
      <vt:lpstr>Arial</vt:lpstr>
      <vt:lpstr>宋体</vt:lpstr>
      <vt:lpstr>Wingdings</vt:lpstr>
      <vt:lpstr>Times New Roman</vt:lpstr>
      <vt:lpstr>华文行楷</vt:lpstr>
      <vt:lpstr>微软雅黑</vt:lpstr>
      <vt:lpstr>楷体</vt:lpstr>
      <vt:lpstr>Calibri</vt:lpstr>
      <vt:lpstr>黑体</vt:lpstr>
      <vt:lpstr>华文中宋</vt:lpstr>
      <vt:lpstr>Arial Unicode MS</vt:lpstr>
      <vt:lpstr>Cambria Math</vt:lpstr>
      <vt:lpstr>Consolas</vt:lpstr>
      <vt:lpstr>Calibri</vt:lpstr>
      <vt:lpstr>Helvetica Neue</vt:lpstr>
      <vt:lpstr>docs-Lato</vt:lpstr>
      <vt:lpstr>魂心</vt:lpstr>
      <vt:lpstr>docs-Helvetica Neue</vt:lpstr>
      <vt:lpstr>docs-Inconsolata</vt:lpstr>
      <vt:lpstr>docs-docs-Lato</vt:lpstr>
      <vt:lpstr>system-ui</vt:lpstr>
      <vt:lpstr>BatangChe</vt:lpstr>
      <vt:lpstr>Office 主题</vt:lpstr>
      <vt:lpstr>1_Office 主题</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Equation.KSEE3</vt:lpstr>
      <vt:lpstr>手语工作汇报</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Windows 用户</dc:creator>
  <cp:lastModifiedBy>岁月静好</cp:lastModifiedBy>
  <cp:revision>847</cp:revision>
  <dcterms:created xsi:type="dcterms:W3CDTF">2020-02-07T11:17:00Z</dcterms:created>
  <dcterms:modified xsi:type="dcterms:W3CDTF">2022-10-13T04:59:23Z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E06614D8B2E3499AA09DCDB0D606CFD1</vt:lpwstr>
  </property>
  <property fmtid="{D5CDD505-2E9C-101B-9397-08002B2CF9AE}" pid="3" name="KSOProductBuildVer">
    <vt:lpwstr>2052-11.1.0.12598</vt:lpwstr>
  </property>
</Properties>
</file>